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2192000" cy="6858000"/>
  <p:notesSz cx="6858000" cy="9144000"/>
  <p:embeddedFontLst>
    <p:embeddedFont>
      <p:font typeface="Calibri" panose="020F0502020204030204" pitchFamily="34" charset="0"/>
      <p:regular r:id="rId18"/>
      <p:bold r:id="rId19"/>
      <p:italic r:id="rId20"/>
      <p:boldItalic r:id="rId21"/>
    </p:embeddedFont>
    <p:embeddedFont>
      <p:font typeface="Calibri Light" panose="020F0302020204030204" pitchFamily="34" charset="0"/>
      <p:regular r:id="rId22"/>
      <p:italic r:id="rId23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67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Verb form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0050-4808-BA98-AF11BD020AE9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0050-4808-BA98-AF11BD020AE9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dk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Preterite</c:v>
                </c:pt>
                <c:pt idx="1">
                  <c:v>Perfect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265</c:v>
                </c:pt>
                <c:pt idx="1">
                  <c:v>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CD5-4E53-B3BF-C45398AB5990}"/>
            </c:ext>
          </c:extLst>
        </c:ser>
        <c:dLbls>
          <c:dLblPos val="inEnd"/>
          <c:showLegendKey val="0"/>
          <c:showVal val="1"/>
          <c:showCatName val="1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solidFill>
          <a:schemeClr val="lt1">
            <a:alpha val="78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pattFill prst="dkDnDiag">
      <a:fgClr>
        <a:schemeClr val="lt1">
          <a:lumMod val="95000"/>
        </a:schemeClr>
      </a:fgClr>
      <a:bgClr>
        <a:schemeClr val="lt1"/>
      </a:bgClr>
    </a:patt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Verb form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F1E4-4319-8023-71D1D7746CF1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F1E4-4319-8023-71D1D7746CF1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dk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Preterite</c:v>
                </c:pt>
                <c:pt idx="1">
                  <c:v>Perfect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39</c:v>
                </c:pt>
                <c:pt idx="1">
                  <c:v>277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0C1-4752-92C7-5201EBFDCDA6}"/>
            </c:ext>
          </c:extLst>
        </c:ser>
        <c:dLbls>
          <c:dLblPos val="inEnd"/>
          <c:showLegendKey val="0"/>
          <c:showVal val="1"/>
          <c:showCatName val="1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solidFill>
          <a:schemeClr val="lt1">
            <a:alpha val="78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pattFill prst="dkDnDiag">
      <a:fgClr>
        <a:schemeClr val="lt1">
          <a:lumMod val="95000"/>
        </a:schemeClr>
      </a:fgClr>
      <a:bgClr>
        <a:schemeClr val="lt1"/>
      </a:bgClr>
    </a:patt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Verb form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C529-4D2D-A522-78C552D3492B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C529-4D2D-A522-78C552D3492B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dk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Preterite</c:v>
                </c:pt>
                <c:pt idx="1">
                  <c:v>Perfect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265</c:v>
                </c:pt>
                <c:pt idx="1">
                  <c:v>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CD5-4E53-B3BF-C45398AB5990}"/>
            </c:ext>
          </c:extLst>
        </c:ser>
        <c:dLbls>
          <c:dLblPos val="inEnd"/>
          <c:showLegendKey val="0"/>
          <c:showVal val="1"/>
          <c:showCatName val="1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solidFill>
          <a:schemeClr val="lt1">
            <a:alpha val="78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pattFill prst="dkDnDiag">
      <a:fgClr>
        <a:schemeClr val="lt1">
          <a:lumMod val="95000"/>
        </a:schemeClr>
      </a:fgClr>
      <a:bgClr>
        <a:schemeClr val="lt1"/>
      </a:bgClr>
    </a:patt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Verb form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5921-46AA-9952-64A76E06B9AA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5921-46AA-9952-64A76E06B9AA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dk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Preterite</c:v>
                </c:pt>
                <c:pt idx="1">
                  <c:v>Perfect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16</c:v>
                </c:pt>
                <c:pt idx="1">
                  <c:v>258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0C1-4752-92C7-5201EBFDCDA6}"/>
            </c:ext>
          </c:extLst>
        </c:ser>
        <c:dLbls>
          <c:dLblPos val="inEnd"/>
          <c:showLegendKey val="0"/>
          <c:showVal val="1"/>
          <c:showCatName val="1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solidFill>
          <a:schemeClr val="lt1">
            <a:alpha val="78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pattFill prst="dkDnDiag">
      <a:fgClr>
        <a:schemeClr val="lt1">
          <a:lumMod val="95000"/>
        </a:schemeClr>
      </a:fgClr>
      <a:bgClr>
        <a:schemeClr val="lt1"/>
      </a:bgClr>
    </a:patt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1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categoryAxis>
  <cs:chartArea>
    <cs:lnRef idx="0"/>
    <cs:fillRef idx="0"/>
    <cs:effectRef idx="0"/>
    <cs:fontRef idx="minor">
      <a:schemeClr val="dk1"/>
    </cs:fontRef>
    <cs:spPr>
      <a:pattFill prst="dkDnDiag">
        <a:fgClr>
          <a:schemeClr val="lt1">
            <a:lumMod val="95000"/>
          </a:schemeClr>
        </a:fgClr>
        <a:bgClr>
          <a:schemeClr val="lt1"/>
        </a:bgClr>
      </a:patt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5000"/>
        </a:schemeClr>
      </a:solidFill>
      <a:ln w="9525"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317500" algn="ctr" rotWithShape="0">
          <a:prstClr val="black">
            <a:alpha val="25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20000"/>
          </a:prstClr>
        </a:outerShdw>
      </a:effectLst>
      <a:scene3d>
        <a:camera prst="orthographicFront"/>
        <a:lightRig rig="threePt" dir="t"/>
      </a:scene3d>
      <a:sp3d prstMaterial="matte"/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noFill/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8000"/>
        </a:schemeClr>
      </a:solidFill>
    </cs:spPr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65000"/>
        <a:lumOff val="3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61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categoryAxis>
  <cs:chartArea>
    <cs:lnRef idx="0"/>
    <cs:fillRef idx="0"/>
    <cs:effectRef idx="0"/>
    <cs:fontRef idx="minor">
      <a:schemeClr val="dk1"/>
    </cs:fontRef>
    <cs:spPr>
      <a:pattFill prst="dkDnDiag">
        <a:fgClr>
          <a:schemeClr val="lt1">
            <a:lumMod val="95000"/>
          </a:schemeClr>
        </a:fgClr>
        <a:bgClr>
          <a:schemeClr val="lt1"/>
        </a:bgClr>
      </a:patt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5000"/>
        </a:schemeClr>
      </a:solidFill>
      <a:ln w="9525"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317500" algn="ctr" rotWithShape="0">
          <a:prstClr val="black">
            <a:alpha val="25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20000"/>
          </a:prstClr>
        </a:outerShdw>
      </a:effectLst>
      <a:scene3d>
        <a:camera prst="orthographicFront"/>
        <a:lightRig rig="threePt" dir="t"/>
      </a:scene3d>
      <a:sp3d prstMaterial="matte"/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noFill/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8000"/>
        </a:schemeClr>
      </a:solidFill>
    </cs:spPr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65000"/>
        <a:lumOff val="3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61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categoryAxis>
  <cs:chartArea>
    <cs:lnRef idx="0"/>
    <cs:fillRef idx="0"/>
    <cs:effectRef idx="0"/>
    <cs:fontRef idx="minor">
      <a:schemeClr val="dk1"/>
    </cs:fontRef>
    <cs:spPr>
      <a:pattFill prst="dkDnDiag">
        <a:fgClr>
          <a:schemeClr val="lt1">
            <a:lumMod val="95000"/>
          </a:schemeClr>
        </a:fgClr>
        <a:bgClr>
          <a:schemeClr val="lt1"/>
        </a:bgClr>
      </a:patt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5000"/>
        </a:schemeClr>
      </a:solidFill>
      <a:ln w="9525"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317500" algn="ctr" rotWithShape="0">
          <a:prstClr val="black">
            <a:alpha val="25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20000"/>
          </a:prstClr>
        </a:outerShdw>
      </a:effectLst>
      <a:scene3d>
        <a:camera prst="orthographicFront"/>
        <a:lightRig rig="threePt" dir="t"/>
      </a:scene3d>
      <a:sp3d prstMaterial="matte"/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noFill/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8000"/>
        </a:schemeClr>
      </a:solidFill>
    </cs:spPr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65000"/>
        <a:lumOff val="3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61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categoryAxis>
  <cs:chartArea>
    <cs:lnRef idx="0"/>
    <cs:fillRef idx="0"/>
    <cs:effectRef idx="0"/>
    <cs:fontRef idx="minor">
      <a:schemeClr val="dk1"/>
    </cs:fontRef>
    <cs:spPr>
      <a:pattFill prst="dkDnDiag">
        <a:fgClr>
          <a:schemeClr val="lt1">
            <a:lumMod val="95000"/>
          </a:schemeClr>
        </a:fgClr>
        <a:bgClr>
          <a:schemeClr val="lt1"/>
        </a:bgClr>
      </a:patt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5000"/>
        </a:schemeClr>
      </a:solidFill>
      <a:ln w="9525"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317500" algn="ctr" rotWithShape="0">
          <a:prstClr val="black">
            <a:alpha val="25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20000"/>
          </a:prstClr>
        </a:outerShdw>
      </a:effectLst>
      <a:scene3d>
        <a:camera prst="orthographicFront"/>
        <a:lightRig rig="threePt" dir="t"/>
      </a:scene3d>
      <a:sp3d prstMaterial="matte"/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noFill/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8000"/>
        </a:schemeClr>
      </a:solidFill>
    </cs:spPr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65000"/>
        <a:lumOff val="3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069CB8-F204-4D06-B913-C5A26A89888A}" type="datetimeFigureOut">
              <a:rPr lang="en-US" dirty="0"/>
              <a:t>3/13/2019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BB376-B19C-488D-ABEB-03C7E6E9E3E0}" type="datetimeFigureOut">
              <a:rPr lang="en-US" dirty="0"/>
              <a:t>3/13/2019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637A9-119A-49DA-BD12-AAC58B377D80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F077B-A50F-4D64-8574-E2D6A98A5553}" type="datetimeFigureOut">
              <a:rPr lang="en-US" dirty="0"/>
              <a:t>3/13/2019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E2A62-1983-43A1-A163-D8AA46534C80}" type="datetimeFigureOut">
              <a:rPr lang="en-US" dirty="0"/>
              <a:t>3/13/2019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F3E3B-34E3-4345-B2A1-994B83598A9C}" type="datetimeFigureOut">
              <a:rPr lang="en-US" dirty="0"/>
              <a:t>3/13/2019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16C96-82A1-4D77-8ADA-627AC6FE3D65}" type="datetimeFigureOut">
              <a:rPr lang="en-US" dirty="0"/>
              <a:t>3/13/2019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02C1E-28F2-47E9-802D-339E64E2F920}" type="datetimeFigureOut">
              <a:rPr lang="en-US" dirty="0"/>
              <a:t>3/13/2019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24271A48-F18A-45B3-BC05-1E27DA3F88AF}" type="datetimeFigureOut">
              <a:rPr lang="en-US" dirty="0"/>
              <a:t>3/13/2019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747F8-9654-4282-85D2-65F41AAE7A75}" type="datetimeFigureOut">
              <a:rPr lang="en-US" dirty="0"/>
              <a:t>3/13/2019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6E300-0A13-4A81-945A-7333C271A069}" type="datetimeFigureOut">
              <a:rPr lang="en-US" dirty="0"/>
              <a:t>3/13/2019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671962-1EA4-46E7-BCB0-F36CE46D1A59}" type="datetimeFigureOut">
              <a:rPr lang="en-US" dirty="0"/>
              <a:t>3/13/2019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5DC5B261-8843-42D1-AAFC-05E20E2D9B97}" type="datetimeFigureOut">
              <a:rPr lang="en-US" dirty="0"/>
              <a:t>3/13/2019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39645C-3000-4789-95EA-3829A6F3A4A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The </a:t>
            </a:r>
            <a:r>
              <a:rPr lang="en-GB" noProof="1"/>
              <a:t>Preterite</a:t>
            </a:r>
            <a:r>
              <a:rPr lang="en-GB" dirty="0"/>
              <a:t> and Perfect in Middle English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54239B3-B9F6-4624-9F05-7ECDFD08415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Morgan Macleod (University of Ulster)</a:t>
            </a:r>
            <a:br>
              <a:rPr lang="en-GB" dirty="0"/>
            </a:br>
            <a:r>
              <a:rPr lang="en-GB" dirty="0"/>
              <a:t>m.macleod@ulster.ac.uk</a:t>
            </a:r>
          </a:p>
        </p:txBody>
      </p:sp>
    </p:spTree>
    <p:extLst>
      <p:ext uri="{BB962C8B-B14F-4D97-AF65-F5344CB8AC3E}">
        <p14:creationId xmlns:p14="http://schemas.microsoft.com/office/powerpoint/2010/main" val="35889854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F2497F-CB46-490F-A3A3-B934C20BA2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Introduction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664FCD-D43C-4C16-B3C3-4404C73322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GB" noProof="1"/>
              <a:t>The Proto-Germanic tense system had only two tenses, a present and a preterite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noProof="1"/>
              <a:t>By Old English, a periphrastic perfect involving </a:t>
            </a:r>
            <a:r>
              <a:rPr lang="en-GB" i="1" noProof="1"/>
              <a:t>habban</a:t>
            </a:r>
            <a:r>
              <a:rPr lang="en-GB" noProof="1"/>
              <a:t> ‘have’ had developed:</a:t>
            </a:r>
          </a:p>
          <a:p>
            <a:pPr marL="457200" indent="-457200">
              <a:buFont typeface="+mj-lt"/>
              <a:buAutoNum type="arabicParenR"/>
            </a:pPr>
            <a:r>
              <a:rPr lang="en-GB" noProof="1"/>
              <a:t>þin folc </a:t>
            </a:r>
            <a:r>
              <a:rPr lang="en-GB" i="1" noProof="1"/>
              <a:t>hæfð gesyngod</a:t>
            </a:r>
            <a:br>
              <a:rPr lang="en-GB" noProof="1"/>
            </a:br>
            <a:r>
              <a:rPr lang="en-GB" noProof="1"/>
              <a:t>‘Your people have sinned’ (</a:t>
            </a:r>
            <a:r>
              <a:rPr lang="en-GB" i="1" noProof="1"/>
              <a:t>Exod</a:t>
            </a:r>
            <a:r>
              <a:rPr lang="en-GB" noProof="1"/>
              <a:t> 32.7, cited in Mitchell 1985: </a:t>
            </a:r>
            <a:r>
              <a:rPr lang="en-GB" cap="small" noProof="1"/>
              <a:t>i,</a:t>
            </a:r>
            <a:r>
              <a:rPr lang="en-GB" noProof="1"/>
              <a:t> 289)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A similar formation involving </a:t>
            </a:r>
            <a:r>
              <a:rPr lang="en-GB" i="1" noProof="1"/>
              <a:t>wesan</a:t>
            </a:r>
            <a:r>
              <a:rPr lang="en-GB" noProof="1"/>
              <a:t> </a:t>
            </a:r>
            <a:r>
              <a:rPr lang="en-GB" dirty="0"/>
              <a:t>‘be’ also existed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dirty="0"/>
              <a:t>However, it has been questioned whether this ever became a true perfect (e.g. McFadden &amp; </a:t>
            </a:r>
            <a:r>
              <a:rPr lang="en-GB" noProof="1"/>
              <a:t>Alexiadou</a:t>
            </a:r>
            <a:r>
              <a:rPr lang="en-GB" dirty="0"/>
              <a:t> 2010)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noProof="1"/>
              <a:t>In Old English, the preterite could still be used instead of either of these forms:</a:t>
            </a:r>
          </a:p>
          <a:p>
            <a:pPr marL="457200" indent="-457200">
              <a:buFont typeface="+mj-lt"/>
              <a:buAutoNum type="arabicParenR" startAt="2"/>
            </a:pPr>
            <a:r>
              <a:rPr lang="en-GB" noProof="1"/>
              <a:t>Ic </a:t>
            </a:r>
            <a:r>
              <a:rPr lang="en-GB" i="1" noProof="1"/>
              <a:t>heold</a:t>
            </a:r>
            <a:r>
              <a:rPr lang="en-GB" noProof="1"/>
              <a:t> nu nigon gear[…] þines fæder gestreon</a:t>
            </a:r>
            <a:br>
              <a:rPr lang="en-GB" noProof="1"/>
            </a:br>
            <a:r>
              <a:rPr lang="en-GB" noProof="1"/>
              <a:t>‘I have now held your father’s property nine years’ (</a:t>
            </a:r>
            <a:r>
              <a:rPr lang="en-GB" i="1" noProof="1"/>
              <a:t>ÆLS</a:t>
            </a:r>
            <a:r>
              <a:rPr lang="en-GB" noProof="1"/>
              <a:t> I.21.42)</a:t>
            </a:r>
          </a:p>
          <a:p>
            <a:pPr>
              <a:buFont typeface="Arial" panose="020B0604020202020204" pitchFamily="34" charset="0"/>
              <a:buChar char="•"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971427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9AA62F-89C2-4C3D-B2D5-7B76BA9B0D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Introduction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40CBCE-50BD-4419-9D26-F2715BCEA7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The variation in OE between the periphrastic perfect and the </a:t>
            </a:r>
            <a:r>
              <a:rPr lang="en-GB" noProof="1"/>
              <a:t>preterite</a:t>
            </a:r>
            <a:r>
              <a:rPr lang="en-GB" dirty="0"/>
              <a:t> can be explained in terms of two factors (see Macleod 2014):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dirty="0"/>
              <a:t>The Old English </a:t>
            </a:r>
            <a:r>
              <a:rPr lang="en-GB" noProof="1"/>
              <a:t>preterite</a:t>
            </a:r>
            <a:r>
              <a:rPr lang="en-GB" dirty="0"/>
              <a:t> had not yet developed a paradigmatic opposition to the perfect, so its use created no implicature that the perfect was inappropriate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dirty="0"/>
              <a:t>There is also some evidence that the </a:t>
            </a:r>
            <a:r>
              <a:rPr lang="en-GB" noProof="1"/>
              <a:t>preterite </a:t>
            </a:r>
            <a:r>
              <a:rPr lang="en-GB" dirty="0"/>
              <a:t>exhibited temporal polysemy of the sort seen in the Latin perfect (e.g. the compatibility with present-time adverbials such as </a:t>
            </a:r>
            <a:r>
              <a:rPr lang="en-GB" i="1" dirty="0"/>
              <a:t>nu</a:t>
            </a:r>
            <a:r>
              <a:rPr lang="en-GB" dirty="0"/>
              <a:t> ‘now’ seen in (2))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Variation between the perfect and the </a:t>
            </a:r>
            <a:r>
              <a:rPr lang="en-GB" noProof="1"/>
              <a:t>preterite </a:t>
            </a:r>
            <a:r>
              <a:rPr lang="en-GB" dirty="0"/>
              <a:t>seems to have remained stable throughout the OE period, with no significant diachronic changes observable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347742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969A0E-5CDB-4357-A776-0BDB7C2663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Introduction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FA6E69-3F37-40AC-9DC1-85AD2D9796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The subsequent development from the Old English system towards the modern pattern has not been fully explored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Previous examinations of Middle English (e.g. </a:t>
            </a:r>
            <a:r>
              <a:rPr lang="en-GB" noProof="1"/>
              <a:t>Mustanoja </a:t>
            </a:r>
            <a:r>
              <a:rPr lang="en-GB" dirty="0"/>
              <a:t>1960, Fischer 1992) note the existence of forms that appear to deviate from the modern pattern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However, no quantitative data have been available on the frequency of such forms, nor on the potential factors governing their distribution</a:t>
            </a:r>
          </a:p>
        </p:txBody>
      </p:sp>
    </p:spTree>
    <p:extLst>
      <p:ext uri="{BB962C8B-B14F-4D97-AF65-F5344CB8AC3E}">
        <p14:creationId xmlns:p14="http://schemas.microsoft.com/office/powerpoint/2010/main" val="25108250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EB5C46-333C-455D-BE05-4BA4B37992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Methodology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4645E5-CF40-4A66-A0C1-4DCDB8F77C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845734"/>
            <a:ext cx="10058400" cy="4023360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The methodology of the present study is based on that of Macleod (2014)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Texts were analysed to identify all situations for which a present perfect would be a pragmatically felicitous representation, and the relevant verbs were identified either as </a:t>
            </a:r>
            <a:r>
              <a:rPr lang="en-GB" noProof="1"/>
              <a:t>preterites</a:t>
            </a:r>
            <a:r>
              <a:rPr lang="en-GB" dirty="0"/>
              <a:t> or as perfects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The corpus used was the Helsinki Corpus </a:t>
            </a:r>
            <a:r>
              <a:rPr lang="en-GB" noProof="1"/>
              <a:t>(Rissanen </a:t>
            </a:r>
            <a:r>
              <a:rPr lang="en-GB" dirty="0"/>
              <a:t>et al. 1996)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dirty="0"/>
              <a:t>As the analysis involves manual review of entire textual passages, a small corpus selected for balanced content was ideal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The data presented here refer only to the earliest group of Middle English texts (MSS from 1150–1250)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dirty="0"/>
              <a:t>A preliminary survey of the following period was also performed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dirty="0"/>
              <a:t>It was found that examples differing from Modern English usage were too few to permit meaningful analysis</a:t>
            </a:r>
          </a:p>
        </p:txBody>
      </p:sp>
    </p:spTree>
    <p:extLst>
      <p:ext uri="{BB962C8B-B14F-4D97-AF65-F5344CB8AC3E}">
        <p14:creationId xmlns:p14="http://schemas.microsoft.com/office/powerpoint/2010/main" val="29153218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ECCD3D-7361-4AA9-BD51-C6580A72EC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Old English v. Middle English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28B0C88-D58B-4B77-A68C-8BB22C419EB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Old English (from Macleod 2014)</a:t>
            </a:r>
          </a:p>
        </p:txBody>
      </p:sp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id="{75A97EE7-3BBF-434F-AE76-7A9B6158D30F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663530573"/>
              </p:ext>
            </p:extLst>
          </p:nvPr>
        </p:nvGraphicFramePr>
        <p:xfrm>
          <a:off x="1096963" y="2582863"/>
          <a:ext cx="4938712" cy="3378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963240B-43BA-4409-B5E8-90C3BAC92A6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GB" dirty="0"/>
              <a:t>Middle English</a:t>
            </a:r>
          </a:p>
        </p:txBody>
      </p:sp>
      <p:graphicFrame>
        <p:nvGraphicFramePr>
          <p:cNvPr id="12" name="Content Placeholder 11">
            <a:extLst>
              <a:ext uri="{FF2B5EF4-FFF2-40B4-BE49-F238E27FC236}">
                <a16:creationId xmlns:a16="http://schemas.microsoft.com/office/drawing/2014/main" id="{300470CE-F86E-4E03-9D6A-8B1707F2514A}"/>
              </a:ext>
            </a:extLst>
          </p:cNvPr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265515510"/>
              </p:ext>
            </p:extLst>
          </p:nvPr>
        </p:nvGraphicFramePr>
        <p:xfrm>
          <a:off x="6218238" y="2582863"/>
          <a:ext cx="4937125" cy="3378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617405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Graphic spid="12" grpId="0">
        <p:bldAsOne/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ECCD3D-7361-4AA9-BD51-C6580A72EC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Old English v. Middle English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28B0C88-D58B-4B77-A68C-8BB22C419EB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Old English (from Macleod 2014)</a:t>
            </a:r>
          </a:p>
        </p:txBody>
      </p:sp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id="{75A97EE7-3BBF-434F-AE76-7A9B6158D30F}"/>
              </a:ext>
            </a:extLst>
          </p:cNvPr>
          <p:cNvGraphicFramePr>
            <a:graphicFrameLocks noGrp="1"/>
          </p:cNvGraphicFramePr>
          <p:nvPr>
            <p:ph sz="half" idx="2"/>
          </p:nvPr>
        </p:nvGraphicFramePr>
        <p:xfrm>
          <a:off x="1096963" y="2582863"/>
          <a:ext cx="4938712" cy="3378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963240B-43BA-4409-B5E8-90C3BAC92A6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GB" dirty="0"/>
              <a:t>Middle English (After exclusions)</a:t>
            </a:r>
          </a:p>
        </p:txBody>
      </p:sp>
      <p:graphicFrame>
        <p:nvGraphicFramePr>
          <p:cNvPr id="12" name="Content Placeholder 11">
            <a:extLst>
              <a:ext uri="{FF2B5EF4-FFF2-40B4-BE49-F238E27FC236}">
                <a16:creationId xmlns:a16="http://schemas.microsoft.com/office/drawing/2014/main" id="{300470CE-F86E-4E03-9D6A-8B1707F2514A}"/>
              </a:ext>
            </a:extLst>
          </p:cNvPr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2108848629"/>
              </p:ext>
            </p:extLst>
          </p:nvPr>
        </p:nvGraphicFramePr>
        <p:xfrm>
          <a:off x="6218238" y="2582863"/>
          <a:ext cx="4937125" cy="3378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8594291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C481FD-C62A-4C44-B090-B572E546A2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Middle English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D50D85-8604-4AB3-B9BE-E6662B07DD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An abrupt transition has taken place between the latest OE texts and the earliest ME texts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In Middle English, the periphrastic perfect is now the normal, unmarked expression for this tense/aspect content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The earliest stages of this process may have been obscured by the relative homogeneity of the OE textual record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Early ME texts already show awareness of a clear opposition between </a:t>
            </a:r>
            <a:r>
              <a:rPr lang="en-GB" noProof="1"/>
              <a:t>preterite </a:t>
            </a:r>
            <a:r>
              <a:rPr lang="en-GB" dirty="0"/>
              <a:t>and perfect:</a:t>
            </a:r>
          </a:p>
          <a:p>
            <a:pPr marL="457200" indent="-457200">
              <a:buFont typeface="+mj-lt"/>
              <a:buAutoNum type="arabicParenR" startAt="3"/>
            </a:pPr>
            <a:r>
              <a:rPr lang="en-GB" noProof="1"/>
              <a:t>Þe þridde god uss </a:t>
            </a:r>
            <a:r>
              <a:rPr lang="en-GB" i="1" noProof="1"/>
              <a:t>hafeþþ don </a:t>
            </a:r>
            <a:r>
              <a:rPr lang="en-GB" noProof="1"/>
              <a:t>/ Þe Laferrd Crist onn erþe, / Þurrh þatt he </a:t>
            </a:r>
            <a:r>
              <a:rPr lang="en-GB" i="1" noProof="1"/>
              <a:t>ȝaff</a:t>
            </a:r>
            <a:r>
              <a:rPr lang="en-GB" noProof="1"/>
              <a:t> hiss aȝhenn lif</a:t>
            </a:r>
            <a:br>
              <a:rPr lang="en-GB" noProof="1"/>
            </a:br>
            <a:r>
              <a:rPr lang="en-GB" noProof="1"/>
              <a:t>‘The Lord Christ has done us the third good on earth in that He gave His own life’ (</a:t>
            </a:r>
            <a:r>
              <a:rPr lang="en-GB" i="1" noProof="1"/>
              <a:t>Orm</a:t>
            </a:r>
            <a:r>
              <a:rPr lang="en-GB" noProof="1"/>
              <a:t> 197)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Here the same situation is described with a </a:t>
            </a:r>
            <a:r>
              <a:rPr lang="en-GB" noProof="1"/>
              <a:t>preterite</a:t>
            </a:r>
            <a:r>
              <a:rPr lang="en-GB" dirty="0"/>
              <a:t> to position it within a historical narrative and with a perfect to highlight its continuing relevance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dirty="0"/>
              <a:t>No comparable examples within Old English have been identified</a:t>
            </a:r>
          </a:p>
        </p:txBody>
      </p:sp>
    </p:spTree>
    <p:extLst>
      <p:ext uri="{BB962C8B-B14F-4D97-AF65-F5344CB8AC3E}">
        <p14:creationId xmlns:p14="http://schemas.microsoft.com/office/powerpoint/2010/main" val="42026882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DE7659-5569-49A9-96FB-3E790C3AD1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Middle English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08C5E4-80F2-44C3-A3D9-37A91569D4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If most uses of the </a:t>
            </a:r>
            <a:r>
              <a:rPr lang="en-GB" noProof="1"/>
              <a:t>preterite</a:t>
            </a:r>
            <a:r>
              <a:rPr lang="en-GB" dirty="0"/>
              <a:t> and perfect in Middle English already reflected the same patterns of distribution found in Modern English, an explanation is needed for the remaining exceptions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It is suggested here that most exceptions can be explained on the basis of two factors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dirty="0"/>
              <a:t>The position of Middle English within the observed spectrum of variation in the use of the </a:t>
            </a:r>
            <a:r>
              <a:rPr lang="en-GB" noProof="1"/>
              <a:t>preterite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dirty="0"/>
              <a:t>The sequence-of-tense rules in Middle English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These factors interact to different degrees to produce the observed examples</a:t>
            </a:r>
          </a:p>
        </p:txBody>
      </p:sp>
    </p:spTree>
    <p:extLst>
      <p:ext uri="{BB962C8B-B14F-4D97-AF65-F5344CB8AC3E}">
        <p14:creationId xmlns:p14="http://schemas.microsoft.com/office/powerpoint/2010/main" val="5576495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F41CBE-C86A-4B96-8B9B-2A13A57972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Variation in the use of the </a:t>
            </a:r>
            <a:r>
              <a:rPr lang="en-GB" noProof="1"/>
              <a:t>preterite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C0E0D4-6837-409C-AF7F-93E231B0B1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Varieties of Modern English are known to differ in their tense preferences in certain environments (e.g. </a:t>
            </a:r>
            <a:r>
              <a:rPr lang="en-GB" noProof="1"/>
              <a:t>Elsness</a:t>
            </a:r>
            <a:r>
              <a:rPr lang="en-GB" dirty="0"/>
              <a:t> 1997)</a:t>
            </a:r>
          </a:p>
          <a:p>
            <a:pPr marL="457200" indent="-457200">
              <a:buFont typeface="+mj-lt"/>
              <a:buAutoNum type="arabicParenR" startAt="4"/>
            </a:pPr>
            <a:r>
              <a:rPr lang="en-GB" noProof="1"/>
              <a:t>I already ate (AmE)</a:t>
            </a:r>
          </a:p>
          <a:p>
            <a:pPr marL="457200" indent="-457200">
              <a:buFont typeface="+mj-lt"/>
              <a:buAutoNum type="arabicParenR" startAt="4"/>
            </a:pPr>
            <a:r>
              <a:rPr lang="en-GB" noProof="1"/>
              <a:t>I’ve already eaten (BrE)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This variation can be interpreted as a difference not in the temporal meaning of the forms involved, but in the pragmatic presuppositions created by their use (cf. </a:t>
            </a:r>
            <a:r>
              <a:rPr lang="en-GB" noProof="1"/>
              <a:t>Portner</a:t>
            </a:r>
            <a:r>
              <a:rPr lang="en-GB" dirty="0"/>
              <a:t> 2003)</a:t>
            </a:r>
          </a:p>
        </p:txBody>
      </p:sp>
    </p:spTree>
    <p:extLst>
      <p:ext uri="{BB962C8B-B14F-4D97-AF65-F5344CB8AC3E}">
        <p14:creationId xmlns:p14="http://schemas.microsoft.com/office/powerpoint/2010/main" val="12646951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F41CBE-C86A-4B96-8B9B-2A13A57972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Variation in the use of the </a:t>
            </a:r>
            <a:r>
              <a:rPr lang="en-GB" noProof="1"/>
              <a:t>preterite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C0E0D4-6837-409C-AF7F-93E231B0B1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Some ME examples can be interpreted on the hypothesis that at least some speakers of Middle English used the </a:t>
            </a:r>
            <a:r>
              <a:rPr lang="en-GB" noProof="1"/>
              <a:t>preterite</a:t>
            </a:r>
            <a:r>
              <a:rPr lang="en-GB" dirty="0"/>
              <a:t> as freely as or more freely than in modern American English:</a:t>
            </a:r>
          </a:p>
          <a:p>
            <a:pPr marL="457200" indent="-457200">
              <a:buFont typeface="+mj-lt"/>
              <a:buAutoNum type="arabicParenR" startAt="6"/>
            </a:pPr>
            <a:r>
              <a:rPr lang="en-GB" noProof="1"/>
              <a:t>Ich ne </a:t>
            </a:r>
            <a:r>
              <a:rPr lang="en-GB" i="1" noProof="1"/>
              <a:t>seh</a:t>
            </a:r>
            <a:r>
              <a:rPr lang="en-GB" noProof="1"/>
              <a:t> him neauer</a:t>
            </a:r>
            <a:br>
              <a:rPr lang="en-GB" noProof="1"/>
            </a:br>
            <a:r>
              <a:rPr lang="en-GB" noProof="1"/>
              <a:t>‘I never saw him’</a:t>
            </a:r>
            <a:br>
              <a:rPr lang="en-GB" noProof="1"/>
            </a:br>
            <a:r>
              <a:rPr lang="en-GB" noProof="1"/>
              <a:t>(</a:t>
            </a:r>
            <a:r>
              <a:rPr lang="en-GB" i="1" noProof="1"/>
              <a:t>St Juliana</a:t>
            </a:r>
            <a:r>
              <a:rPr lang="en-GB" noProof="1"/>
              <a:t> 100.15)</a:t>
            </a:r>
          </a:p>
          <a:p>
            <a:pPr marL="457200" indent="-457200">
              <a:buFont typeface="+mj-lt"/>
              <a:buAutoNum type="arabicParenR" startAt="6"/>
            </a:pPr>
            <a:r>
              <a:rPr lang="en-GB" noProof="1"/>
              <a:t>Þe uttreste is se þiesternesse of helle, ðar næure ȝiete liht ne </a:t>
            </a:r>
            <a:r>
              <a:rPr lang="en-GB" i="1" noProof="1"/>
              <a:t>cam</a:t>
            </a:r>
            <a:br>
              <a:rPr lang="en-GB" noProof="1"/>
            </a:br>
            <a:r>
              <a:rPr lang="en-GB" noProof="1"/>
              <a:t>‘The outermost is the darkness of Hell, where light never yet came’</a:t>
            </a:r>
            <a:br>
              <a:rPr lang="en-GB" noProof="1"/>
            </a:br>
            <a:r>
              <a:rPr lang="en-GB" noProof="1"/>
              <a:t>(</a:t>
            </a:r>
            <a:r>
              <a:rPr lang="en-GB" i="1" noProof="1"/>
              <a:t>Vices &amp; Virtues</a:t>
            </a:r>
            <a:r>
              <a:rPr lang="en-GB" noProof="1"/>
              <a:t> 17.30)</a:t>
            </a:r>
          </a:p>
          <a:p>
            <a:pPr marL="457200" indent="-457200">
              <a:buFont typeface="+mj-lt"/>
              <a:buAutoNum type="arabicParenR" startAt="6"/>
            </a:pPr>
            <a:r>
              <a:rPr lang="en-GB" noProof="1"/>
              <a:t>mare wunder ilomp</a:t>
            </a:r>
            <a:br>
              <a:rPr lang="en-GB" noProof="1"/>
            </a:br>
            <a:r>
              <a:rPr lang="en-GB" noProof="1"/>
              <a:t>‘Greater wonders (have) happened’</a:t>
            </a:r>
            <a:br>
              <a:rPr lang="en-GB" noProof="1"/>
            </a:br>
            <a:r>
              <a:rPr lang="en-GB" noProof="1"/>
              <a:t>(</a:t>
            </a:r>
            <a:r>
              <a:rPr lang="en-GB" i="1" noProof="1"/>
              <a:t>Ancrene Wisse</a:t>
            </a:r>
            <a:r>
              <a:rPr lang="en-GB" noProof="1"/>
              <a:t> 32.9)</a:t>
            </a:r>
          </a:p>
        </p:txBody>
      </p:sp>
    </p:spTree>
    <p:extLst>
      <p:ext uri="{BB962C8B-B14F-4D97-AF65-F5344CB8AC3E}">
        <p14:creationId xmlns:p14="http://schemas.microsoft.com/office/powerpoint/2010/main" val="20333549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1A5367-2513-48BB-82AE-6EC224A7CA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Sequence of tenses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7F6096-EFF2-494A-92A0-65FF3D40D2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A language’s sequence of tenses govern the ways in which primary (present-like) tenses can be combined with secondary (past-like) tenses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Much research on sequence-of-tense phenomena (e.g. </a:t>
            </a:r>
            <a:r>
              <a:rPr lang="en-GB" noProof="1"/>
              <a:t>Abusch 1997, Gennari </a:t>
            </a:r>
            <a:r>
              <a:rPr lang="en-GB" dirty="0"/>
              <a:t>2003) has focused on the behaviour of verbs embedded under a secondary tense:</a:t>
            </a:r>
          </a:p>
          <a:p>
            <a:pPr marL="457200" indent="-457200">
              <a:buFont typeface="+mj-lt"/>
              <a:buAutoNum type="arabicParenR" startAt="9"/>
            </a:pPr>
            <a:r>
              <a:rPr lang="en-GB" dirty="0"/>
              <a:t>Mary said, “I’m ill.” </a:t>
            </a:r>
            <a:r>
              <a:rPr lang="en-GB" dirty="0">
                <a:sym typeface="Wingdings" panose="05000000000000000000" pitchFamily="2" charset="2"/>
              </a:rPr>
              <a:t></a:t>
            </a:r>
            <a:endParaRPr lang="en-GB" dirty="0"/>
          </a:p>
          <a:p>
            <a:pPr marL="457200" indent="-457200">
              <a:buFont typeface="+mj-lt"/>
              <a:buAutoNum type="arabicParenR" startAt="9"/>
            </a:pPr>
            <a:r>
              <a:rPr lang="en-GB" dirty="0"/>
              <a:t>Mary said that she was ill.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Languages differ in the rules governing these phenomena.  In some languages (e.g. Japanese), a sentence such as (10) can only correspond to a direct quotation such as (11):</a:t>
            </a:r>
          </a:p>
          <a:p>
            <a:pPr marL="457200" indent="-457200">
              <a:buFont typeface="+mj-lt"/>
              <a:buAutoNum type="arabicParenR" startAt="11"/>
            </a:pPr>
            <a:r>
              <a:rPr lang="en-GB" dirty="0"/>
              <a:t>Mary said, “I was ill.”</a:t>
            </a:r>
          </a:p>
        </p:txBody>
      </p:sp>
    </p:spTree>
    <p:extLst>
      <p:ext uri="{BB962C8B-B14F-4D97-AF65-F5344CB8AC3E}">
        <p14:creationId xmlns:p14="http://schemas.microsoft.com/office/powerpoint/2010/main" val="32644355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F719FB-B4B6-419F-BB0F-30C550C744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Sequence of tenses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05590F-676B-4F34-8E8C-1E8EDFC611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Sequence-of-tense phenomena can also be observed for verbs embedded under a primary tense:</a:t>
            </a:r>
          </a:p>
          <a:p>
            <a:pPr marL="0" indent="0">
              <a:buNone/>
            </a:pPr>
            <a:r>
              <a:rPr lang="en-GB" i="1" dirty="0"/>
              <a:t>Scenario:	Yesterday John said, “I’m in France”</a:t>
            </a:r>
            <a:br>
              <a:rPr lang="en-GB" i="1" dirty="0"/>
            </a:br>
            <a:r>
              <a:rPr lang="en-GB" i="1" dirty="0"/>
              <a:t>		Today he returned from France</a:t>
            </a:r>
            <a:endParaRPr lang="en-GB" dirty="0"/>
          </a:p>
          <a:p>
            <a:pPr marL="457200" indent="-457200">
              <a:buFont typeface="+mj-lt"/>
              <a:buAutoNum type="arabicParenR" startAt="12"/>
            </a:pPr>
            <a:r>
              <a:rPr lang="en-GB" dirty="0"/>
              <a:t>I spoke to John and he said that he was in France</a:t>
            </a:r>
          </a:p>
          <a:p>
            <a:pPr marL="457200" indent="-457200">
              <a:buFont typeface="+mj-lt"/>
              <a:buAutoNum type="arabicParenR" startAt="12"/>
            </a:pPr>
            <a:r>
              <a:rPr lang="en-GB" dirty="0"/>
              <a:t>I spoke to John and he says that he’s been in France</a:t>
            </a:r>
          </a:p>
          <a:p>
            <a:pPr marL="457200" indent="-457200">
              <a:buFont typeface="+mj-lt"/>
              <a:buAutoNum type="arabicParenR" startAt="12"/>
            </a:pPr>
            <a:r>
              <a:rPr lang="en-GB" dirty="0"/>
              <a:t>*I spoke to John and he says that he’s in France</a:t>
            </a:r>
            <a:br>
              <a:rPr lang="en-GB" dirty="0"/>
            </a:br>
            <a:r>
              <a:rPr lang="en-GB" dirty="0"/>
              <a:t>(makes incorrect claim about John’s current location)</a:t>
            </a:r>
          </a:p>
          <a:p>
            <a:pPr marL="457200" indent="-457200">
              <a:buFont typeface="+mj-lt"/>
              <a:buAutoNum type="arabicParenR" startAt="12"/>
            </a:pPr>
            <a:r>
              <a:rPr lang="en-GB" dirty="0"/>
              <a:t>??I spoke to John and he says that he was in France</a:t>
            </a:r>
            <a:br>
              <a:rPr lang="en-GB" dirty="0"/>
            </a:br>
            <a:r>
              <a:rPr lang="en-GB" dirty="0"/>
              <a:t>(seems to make incorrect claim about John’s original utterance)</a:t>
            </a:r>
          </a:p>
        </p:txBody>
      </p:sp>
    </p:spTree>
    <p:extLst>
      <p:ext uri="{BB962C8B-B14F-4D97-AF65-F5344CB8AC3E}">
        <p14:creationId xmlns:p14="http://schemas.microsoft.com/office/powerpoint/2010/main" val="14572102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2B919C-77B1-4D39-AE9F-1724E5BADF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Sequence of tenses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EEDD4D-561A-47D2-8CB1-F57A65F4BB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Some ME examples can be interpreted on the hypothesis that Middle English differed from Modern English in allowing sentences such as (15):</a:t>
            </a:r>
          </a:p>
          <a:p>
            <a:pPr marL="457200" indent="-457200">
              <a:buFont typeface="+mj-lt"/>
              <a:buAutoNum type="arabicParenR" startAt="16"/>
            </a:pPr>
            <a:r>
              <a:rPr lang="en-GB" noProof="1"/>
              <a:t>Ich þonkie mine Drihte[…] þet he swulche mildce; </a:t>
            </a:r>
            <a:r>
              <a:rPr lang="en-GB" i="1" noProof="1"/>
              <a:t>sent</a:t>
            </a:r>
            <a:r>
              <a:rPr lang="en-GB" noProof="1"/>
              <a:t> to moncunne.</a:t>
            </a:r>
            <a:br>
              <a:rPr lang="en-GB" noProof="1"/>
            </a:br>
            <a:r>
              <a:rPr lang="en-GB" noProof="1"/>
              <a:t>‘I thank my Lord that He sent such mercy to mankind’</a:t>
            </a:r>
            <a:br>
              <a:rPr lang="en-GB" noProof="1"/>
            </a:br>
            <a:r>
              <a:rPr lang="en-GB" noProof="1"/>
              <a:t>(</a:t>
            </a:r>
            <a:r>
              <a:rPr lang="en-GB" i="1" noProof="1"/>
              <a:t>Brut</a:t>
            </a:r>
            <a:r>
              <a:rPr lang="en-GB" noProof="1"/>
              <a:t> I.384.7424)</a:t>
            </a:r>
          </a:p>
          <a:p>
            <a:pPr marL="457200" indent="-457200">
              <a:buFont typeface="+mj-lt"/>
              <a:buAutoNum type="arabicParenR" startAt="16"/>
            </a:pPr>
            <a:r>
              <a:rPr lang="en-GB" noProof="1"/>
              <a:t>hwuch-se he mei preouin þurh his boc[…] ꝥ he[…] </a:t>
            </a:r>
            <a:r>
              <a:rPr lang="en-GB" i="1" noProof="1"/>
              <a:t>wrahtte</a:t>
            </a:r>
            <a:r>
              <a:rPr lang="en-GB" noProof="1"/>
              <a:t> in al his lif-siðe.</a:t>
            </a:r>
            <a:br>
              <a:rPr lang="en-GB" noProof="1"/>
            </a:br>
            <a:r>
              <a:rPr lang="en-GB" noProof="1"/>
              <a:t>‘whatever he may prove through his book, that he wrought in all his lifetime’</a:t>
            </a:r>
            <a:br>
              <a:rPr lang="en-GB" noProof="1"/>
            </a:br>
            <a:r>
              <a:rPr lang="en-GB" noProof="1"/>
              <a:t>(</a:t>
            </a:r>
            <a:r>
              <a:rPr lang="en-GB" i="1" noProof="1"/>
              <a:t>Sawles Warde</a:t>
            </a:r>
            <a:r>
              <a:rPr lang="en-GB" noProof="1"/>
              <a:t> 170.13)</a:t>
            </a:r>
          </a:p>
          <a:p>
            <a:pPr marL="457200" indent="-457200">
              <a:buFont typeface="+mj-lt"/>
              <a:buAutoNum type="arabicParenR" startAt="16"/>
            </a:pPr>
            <a:r>
              <a:rPr lang="en-GB" noProof="1"/>
              <a:t>þe worse hire scal i-wurðen[…] þe ich auere </a:t>
            </a:r>
            <a:r>
              <a:rPr lang="en-GB" i="1" noProof="1"/>
              <a:t>biȝeat</a:t>
            </a:r>
            <a:r>
              <a:rPr lang="en-GB" noProof="1"/>
              <a:t>. oðer bi-ȝete mæie</a:t>
            </a:r>
            <a:br>
              <a:rPr lang="en-GB" dirty="0"/>
            </a:br>
            <a:r>
              <a:rPr lang="en-GB" dirty="0"/>
              <a:t>‘Worse shall befall them than I ever knew or may know’</a:t>
            </a:r>
            <a:br>
              <a:rPr lang="en-GB" dirty="0"/>
            </a:br>
            <a:r>
              <a:rPr lang="en-GB" dirty="0"/>
              <a:t>(</a:t>
            </a:r>
            <a:r>
              <a:rPr lang="en-GB" i="1" dirty="0"/>
              <a:t>Brut</a:t>
            </a:r>
            <a:r>
              <a:rPr lang="en-GB" dirty="0"/>
              <a:t> I.82.1588)</a:t>
            </a:r>
          </a:p>
        </p:txBody>
      </p:sp>
    </p:spTree>
    <p:extLst>
      <p:ext uri="{BB962C8B-B14F-4D97-AF65-F5344CB8AC3E}">
        <p14:creationId xmlns:p14="http://schemas.microsoft.com/office/powerpoint/2010/main" val="1058820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9AD773-D22D-47B8-86C3-131FF30FFC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Conclusion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0E36C3-F0A2-4CA1-81C2-AE3D416EC7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The use of the </a:t>
            </a:r>
            <a:r>
              <a:rPr lang="en-GB" noProof="1"/>
              <a:t>preterite </a:t>
            </a:r>
            <a:r>
              <a:rPr lang="en-GB" dirty="0"/>
              <a:t>and perfect in Middle English already approaches the modern distribution in the majority of cases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The few exceptions may be due to variation in the pragmatic presuppositions associated with the use of the </a:t>
            </a:r>
            <a:r>
              <a:rPr lang="en-GB" noProof="1"/>
              <a:t>preterite</a:t>
            </a:r>
            <a:r>
              <a:rPr lang="en-GB" dirty="0"/>
              <a:t>, and in the Middle English sequence of tenses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Additional data may be needed to substantiate these hypotheses and to identify other possible differences between Middle English and Modern English in their use of tense</a:t>
            </a:r>
          </a:p>
        </p:txBody>
      </p:sp>
    </p:spTree>
    <p:extLst>
      <p:ext uri="{BB962C8B-B14F-4D97-AF65-F5344CB8AC3E}">
        <p14:creationId xmlns:p14="http://schemas.microsoft.com/office/powerpoint/2010/main" val="2181147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A03962-8B1A-4111-8CBF-C57C07D09F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6721A5-AF73-4769-978E-9592E1F471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457200" indent="-457200">
              <a:spcBef>
                <a:spcPts val="0"/>
              </a:spcBef>
              <a:buNone/>
            </a:pPr>
            <a:r>
              <a:rPr lang="en-GB" noProof="1"/>
              <a:t>Abusch, Dorit, 1997. ‘Sequence of tense and temporal </a:t>
            </a:r>
            <a:r>
              <a:rPr lang="en-GB" i="1" noProof="1"/>
              <a:t>de re</a:t>
            </a:r>
            <a:r>
              <a:rPr lang="en-GB" noProof="1"/>
              <a:t>’, </a:t>
            </a:r>
            <a:r>
              <a:rPr lang="en-GB" i="1" noProof="1"/>
              <a:t>Linguistics and Philosophy</a:t>
            </a:r>
            <a:r>
              <a:rPr lang="en-GB" noProof="1"/>
              <a:t> 20, 1–40.</a:t>
            </a:r>
          </a:p>
          <a:p>
            <a:pPr marL="457200" indent="-457200">
              <a:spcBef>
                <a:spcPts val="0"/>
              </a:spcBef>
              <a:buNone/>
            </a:pPr>
            <a:r>
              <a:rPr lang="en-GB" noProof="1"/>
              <a:t>Elsness, Johan, 1997. </a:t>
            </a:r>
            <a:r>
              <a:rPr lang="en-GB" i="1" noProof="1"/>
              <a:t>The Perfect and Preterite in Contemporary and Earlier English</a:t>
            </a:r>
            <a:r>
              <a:rPr lang="en-GB" noProof="1"/>
              <a:t>, Berlin: de Gruyter</a:t>
            </a:r>
          </a:p>
          <a:p>
            <a:pPr marL="457200" indent="-457200">
              <a:spcBef>
                <a:spcPts val="0"/>
              </a:spcBef>
              <a:buNone/>
            </a:pPr>
            <a:r>
              <a:rPr lang="en-GB" noProof="1"/>
              <a:t>Fischer, Olga, 1992. ‘Syntax’, in Norman Blake (ed.), </a:t>
            </a:r>
            <a:r>
              <a:rPr lang="en-GB" i="1" noProof="1"/>
              <a:t>The Cambridge History of the English Language</a:t>
            </a:r>
            <a:r>
              <a:rPr lang="en-GB" noProof="1"/>
              <a:t>, vol. 2, Cambridge: Cambridge University Press, 207–408.</a:t>
            </a:r>
          </a:p>
          <a:p>
            <a:pPr marL="457200" indent="-457200">
              <a:spcBef>
                <a:spcPts val="0"/>
              </a:spcBef>
              <a:buNone/>
            </a:pPr>
            <a:r>
              <a:rPr lang="en-GB" noProof="1"/>
              <a:t>Gennari, Silvia P., 2003. ‘Tense meanings and temporal interpretation’, </a:t>
            </a:r>
            <a:r>
              <a:rPr lang="en-GB" i="1" noProof="1"/>
              <a:t>Journal of Semantics</a:t>
            </a:r>
            <a:r>
              <a:rPr lang="en-GB" noProof="1"/>
              <a:t> 20 35–71.</a:t>
            </a:r>
          </a:p>
          <a:p>
            <a:pPr marL="457200" indent="-457200">
              <a:spcBef>
                <a:spcPts val="0"/>
              </a:spcBef>
              <a:buNone/>
            </a:pPr>
            <a:r>
              <a:rPr lang="en-GB" noProof="1"/>
              <a:t>Macleod, Morgan, 2014. ‘Synchronic variation in the Old English perfect’, </a:t>
            </a:r>
            <a:r>
              <a:rPr lang="en-GB" i="1" noProof="1"/>
              <a:t>Transactions of the Philological Society</a:t>
            </a:r>
            <a:r>
              <a:rPr lang="en-GB" noProof="1"/>
              <a:t> 112, 319–343.</a:t>
            </a:r>
          </a:p>
          <a:p>
            <a:pPr marL="457200" indent="-457200">
              <a:spcBef>
                <a:spcPts val="0"/>
              </a:spcBef>
              <a:buNone/>
            </a:pPr>
            <a:r>
              <a:rPr lang="en-GB" noProof="1"/>
              <a:t>Mitchell, Bruce, 1985. </a:t>
            </a:r>
            <a:r>
              <a:rPr lang="en-GB" i="1" noProof="1"/>
              <a:t>Old English Syntax</a:t>
            </a:r>
            <a:r>
              <a:rPr lang="en-GB" noProof="1"/>
              <a:t>, 2 vols, Oxford: Clarendon.</a:t>
            </a:r>
          </a:p>
          <a:p>
            <a:pPr marL="457200" indent="-457200">
              <a:spcBef>
                <a:spcPts val="0"/>
              </a:spcBef>
              <a:buNone/>
            </a:pPr>
            <a:r>
              <a:rPr lang="en-GB" noProof="1"/>
              <a:t>Mustanoja, Tauno F., 1960. </a:t>
            </a:r>
            <a:r>
              <a:rPr lang="en-GB" i="1" noProof="1"/>
              <a:t>A Middle English Syntax</a:t>
            </a:r>
            <a:r>
              <a:rPr lang="en-GB" noProof="1"/>
              <a:t>, Helsinki: Societé Néophilologique.</a:t>
            </a:r>
          </a:p>
          <a:p>
            <a:pPr marL="457200" indent="-457200">
              <a:spcBef>
                <a:spcPts val="0"/>
              </a:spcBef>
              <a:buNone/>
            </a:pPr>
            <a:r>
              <a:rPr lang="en-GB" noProof="1"/>
              <a:t>Portner, Paul, 2003. ‘The (temporal) semantics and (modal) pragmatics of the perfect’, </a:t>
            </a:r>
            <a:r>
              <a:rPr lang="en-GB" i="1" noProof="1"/>
              <a:t>Linguistics and Philosophy</a:t>
            </a:r>
            <a:r>
              <a:rPr lang="en-GB" noProof="1"/>
              <a:t> 26, 459–510.</a:t>
            </a:r>
          </a:p>
          <a:p>
            <a:pPr marL="457200" indent="-457200">
              <a:spcBef>
                <a:spcPts val="0"/>
              </a:spcBef>
              <a:buNone/>
            </a:pPr>
            <a:r>
              <a:rPr lang="en-GB" noProof="1"/>
              <a:t>Rissanen, Matti, et al. (eds.) 1996. </a:t>
            </a:r>
            <a:r>
              <a:rPr lang="en-GB" i="1" noProof="1"/>
              <a:t>The Helsinki Corpus of English Texts</a:t>
            </a:r>
            <a:r>
              <a:rPr lang="en-GB" noProof="1"/>
              <a:t>, Helsinki: University of Finland, electronic.</a:t>
            </a:r>
          </a:p>
        </p:txBody>
      </p:sp>
    </p:spTree>
    <p:extLst>
      <p:ext uri="{BB962C8B-B14F-4D97-AF65-F5344CB8AC3E}">
        <p14:creationId xmlns:p14="http://schemas.microsoft.com/office/powerpoint/2010/main" val="2545427011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6B9F25"/>
      </a:hlink>
      <a:folHlink>
        <a:srgbClr val="B26B02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D26EA377-59BD-4C9C-9D94-EE8416EE4C7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429</TotalTime>
  <Words>1151</Words>
  <Application>Microsoft Office PowerPoint</Application>
  <PresentationFormat>Widescreen</PresentationFormat>
  <Paragraphs>90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Calibri</vt:lpstr>
      <vt:lpstr>Calibri Light</vt:lpstr>
      <vt:lpstr>Retrospect</vt:lpstr>
      <vt:lpstr>The Preterite and Perfect in Middle English</vt:lpstr>
      <vt:lpstr>Introduction</vt:lpstr>
      <vt:lpstr>Introduction</vt:lpstr>
      <vt:lpstr>Introduction</vt:lpstr>
      <vt:lpstr>Methodology</vt:lpstr>
      <vt:lpstr>Old English v. Middle English</vt:lpstr>
      <vt:lpstr>Old English v. Middle English</vt:lpstr>
      <vt:lpstr>Middle English</vt:lpstr>
      <vt:lpstr>Middle English</vt:lpstr>
      <vt:lpstr>Variation in the use of the preterite</vt:lpstr>
      <vt:lpstr>Variation in the use of the preterite</vt:lpstr>
      <vt:lpstr>Sequence of tenses</vt:lpstr>
      <vt:lpstr>Sequence of tenses</vt:lpstr>
      <vt:lpstr>Sequence of tenses</vt:lpstr>
      <vt:lpstr>Conclusion</vt:lpstr>
      <vt:lpstr>References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Preterite and Perfect in Middle English</dc:title>
  <dc:creator>Morgan Macleod</dc:creator>
  <cp:lastModifiedBy>Morgan Macleod</cp:lastModifiedBy>
  <cp:revision>26</cp:revision>
  <dcterms:created xsi:type="dcterms:W3CDTF">2019-03-01T19:02:33Z</dcterms:created>
  <dcterms:modified xsi:type="dcterms:W3CDTF">2019-03-13T19:55:18Z</dcterms:modified>
</cp:coreProperties>
</file>