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jp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handoutMasterIdLst>
    <p:handoutMasterId r:id="rId33"/>
  </p:handoutMasterIdLst>
  <p:sldIdLst>
    <p:sldId id="256" r:id="rId2"/>
    <p:sldId id="257" r:id="rId3"/>
    <p:sldId id="258" r:id="rId4"/>
    <p:sldId id="287" r:id="rId5"/>
    <p:sldId id="368" r:id="rId6"/>
    <p:sldId id="361" r:id="rId7"/>
    <p:sldId id="259" r:id="rId8"/>
    <p:sldId id="370" r:id="rId9"/>
    <p:sldId id="261" r:id="rId10"/>
    <p:sldId id="263" r:id="rId11"/>
    <p:sldId id="264" r:id="rId12"/>
    <p:sldId id="265" r:id="rId13"/>
    <p:sldId id="362" r:id="rId14"/>
    <p:sldId id="363" r:id="rId15"/>
    <p:sldId id="377" r:id="rId16"/>
    <p:sldId id="372" r:id="rId17"/>
    <p:sldId id="373" r:id="rId18"/>
    <p:sldId id="371" r:id="rId19"/>
    <p:sldId id="343" r:id="rId20"/>
    <p:sldId id="267" r:id="rId21"/>
    <p:sldId id="367" r:id="rId22"/>
    <p:sldId id="271" r:id="rId23"/>
    <p:sldId id="272" r:id="rId24"/>
    <p:sldId id="277" r:id="rId25"/>
    <p:sldId id="278" r:id="rId26"/>
    <p:sldId id="280" r:id="rId27"/>
    <p:sldId id="281" r:id="rId28"/>
    <p:sldId id="282" r:id="rId29"/>
    <p:sldId id="283" r:id="rId30"/>
    <p:sldId id="375" r:id="rId31"/>
  </p:sldIdLst>
  <p:sldSz cx="9144000" cy="6858000" type="screen4x3"/>
  <p:notesSz cx="7315200" cy="9601200"/>
  <p:defaultTextStyle>
    <a:defPPr>
      <a:defRPr lang="en-US">
        <a:uFillTx/>
      </a:defRPr>
    </a:defPPr>
    <a:lvl1pPr marL="0" algn="l" defTabSz="914400" rtl="0" eaLnBrk="1" latinLnBrk="0" hangingPunct="1">
      <a:defRPr sz="1800" kern="1200">
        <a:solidFill>
          <a:schemeClr val="tx1"/>
        </a:solidFill>
        <a:uFillTx/>
        <a:latin typeface="+mn-lt"/>
        <a:ea typeface="+mn-ea"/>
        <a:cs typeface="+mn-cs"/>
      </a:defRPr>
    </a:lvl1pPr>
    <a:lvl2pPr marL="457200" algn="l" defTabSz="914400" rtl="0" eaLnBrk="1" latinLnBrk="0" hangingPunct="1">
      <a:defRPr sz="1800" kern="1200">
        <a:solidFill>
          <a:schemeClr val="tx1"/>
        </a:solidFill>
        <a:uFillTx/>
        <a:latin typeface="+mn-lt"/>
        <a:ea typeface="+mn-ea"/>
        <a:cs typeface="+mn-cs"/>
      </a:defRPr>
    </a:lvl2pPr>
    <a:lvl3pPr marL="914400" algn="l" defTabSz="914400" rtl="0" eaLnBrk="1" latinLnBrk="0" hangingPunct="1">
      <a:defRPr sz="1800" kern="1200">
        <a:solidFill>
          <a:schemeClr val="tx1"/>
        </a:solidFill>
        <a:uFillTx/>
        <a:latin typeface="+mn-lt"/>
        <a:ea typeface="+mn-ea"/>
        <a:cs typeface="+mn-cs"/>
      </a:defRPr>
    </a:lvl3pPr>
    <a:lvl4pPr marL="1371600" algn="l" defTabSz="914400" rtl="0" eaLnBrk="1" latinLnBrk="0" hangingPunct="1">
      <a:defRPr sz="1800" kern="1200">
        <a:solidFill>
          <a:schemeClr val="tx1"/>
        </a:solidFill>
        <a:uFillTx/>
        <a:latin typeface="+mn-lt"/>
        <a:ea typeface="+mn-ea"/>
        <a:cs typeface="+mn-cs"/>
      </a:defRPr>
    </a:lvl4pPr>
    <a:lvl5pPr marL="1828800" algn="l" defTabSz="914400" rtl="0" eaLnBrk="1" latinLnBrk="0" hangingPunct="1">
      <a:defRPr sz="1800" kern="1200">
        <a:solidFill>
          <a:schemeClr val="tx1"/>
        </a:solidFill>
        <a:uFillTx/>
        <a:latin typeface="+mn-lt"/>
        <a:ea typeface="+mn-ea"/>
        <a:cs typeface="+mn-cs"/>
      </a:defRPr>
    </a:lvl5pPr>
    <a:lvl6pPr marL="2286000" algn="l" defTabSz="914400" rtl="0" eaLnBrk="1" latinLnBrk="0" hangingPunct="1">
      <a:defRPr sz="1800" kern="1200">
        <a:solidFill>
          <a:schemeClr val="tx1"/>
        </a:solidFill>
        <a:uFillTx/>
        <a:latin typeface="+mn-lt"/>
        <a:ea typeface="+mn-ea"/>
        <a:cs typeface="+mn-cs"/>
      </a:defRPr>
    </a:lvl6pPr>
    <a:lvl7pPr marL="2743200" algn="l" defTabSz="914400" rtl="0" eaLnBrk="1" latinLnBrk="0" hangingPunct="1">
      <a:defRPr sz="1800" kern="1200">
        <a:solidFill>
          <a:schemeClr val="tx1"/>
        </a:solidFill>
        <a:uFillTx/>
        <a:latin typeface="+mn-lt"/>
        <a:ea typeface="+mn-ea"/>
        <a:cs typeface="+mn-cs"/>
      </a:defRPr>
    </a:lvl7pPr>
    <a:lvl8pPr marL="3200400" algn="l" defTabSz="914400" rtl="0" eaLnBrk="1" latinLnBrk="0" hangingPunct="1">
      <a:defRPr sz="1800" kern="1200">
        <a:solidFill>
          <a:schemeClr val="tx1"/>
        </a:solidFill>
        <a:uFillTx/>
        <a:latin typeface="+mn-lt"/>
        <a:ea typeface="+mn-ea"/>
        <a:cs typeface="+mn-cs"/>
      </a:defRPr>
    </a:lvl8pPr>
    <a:lvl9pPr marL="3657600" algn="l" defTabSz="914400" rtl="0" eaLnBrk="1" latinLnBrk="0" hangingPunct="1">
      <a:defRPr sz="1800" kern="1200">
        <a:solidFill>
          <a:schemeClr val="tx1"/>
        </a:solidFill>
        <a:uFillTx/>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pos="288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srgbClr val="000000"/>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srgbClr val="000000"/>
        </a:fontRef>
        <a:schemeClr val="lt1"/>
      </a:tcTxStyle>
      <a:tcStyle>
        <a:tcBdr/>
        <a:fill>
          <a:solidFill>
            <a:schemeClr val="accent1"/>
          </a:solidFill>
        </a:fill>
      </a:tcStyle>
    </a:lastCol>
    <a:firstCol>
      <a:tcTxStyle b="on">
        <a:fontRef idx="minor">
          <a:srgbClr val="000000"/>
        </a:fontRef>
        <a:schemeClr val="lt1"/>
      </a:tcTxStyle>
      <a:tcStyle>
        <a:tcBdr/>
        <a:fill>
          <a:solidFill>
            <a:schemeClr val="accent1"/>
          </a:solidFill>
        </a:fill>
      </a:tcStyle>
    </a:firstCol>
    <a:lastRow>
      <a:tcTxStyle b="on">
        <a:fontRef idx="minor">
          <a:srgbClr val="000000"/>
        </a:fontRef>
        <a:schemeClr val="lt1"/>
      </a:tcTxStyle>
      <a:tcStyle>
        <a:tcBdr>
          <a:top>
            <a:ln w="38100" cmpd="sng">
              <a:solidFill>
                <a:schemeClr val="lt1"/>
              </a:solidFill>
            </a:ln>
          </a:top>
        </a:tcBdr>
        <a:fill>
          <a:solidFill>
            <a:schemeClr val="accent1"/>
          </a:solidFill>
        </a:fill>
      </a:tcStyle>
    </a:lastRow>
    <a:firstRow>
      <a:tcTxStyle b="on">
        <a:fontRef idx="minor">
          <a:srgbClr val="000000"/>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rgbClr val="00000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3339" autoAdjust="0"/>
    <p:restoredTop sz="66723" autoAdjust="0"/>
  </p:normalViewPr>
  <p:slideViewPr>
    <p:cSldViewPr snapToGrid="0" snapToObjects="1">
      <p:cViewPr varScale="1">
        <p:scale>
          <a:sx n="43" d="100"/>
          <a:sy n="43" d="100"/>
        </p:scale>
        <p:origin x="1651" y="26"/>
      </p:cViewPr>
      <p:guideLst>
        <p:guide orient="horz" pos="2160"/>
        <p:guide pos="2880"/>
        <p:guide pos="288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Gabriel\Google%20Drive\M&amp;G\ICAME%2036\World%20Englishes%20paper\WE%20revision.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Gabriel\Google%20Drive\M&amp;G\ICAME%2036\World%20Englishes%20paper\WE%20revision.xlsx" TargetMode="External"/><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800" b="1" i="0" u="none" strike="noStrike" kern="1200" baseline="0">
                <a:solidFill>
                  <a:schemeClr val="dk1">
                    <a:lumMod val="65000"/>
                    <a:lumOff val="35000"/>
                  </a:schemeClr>
                </a:solidFill>
                <a:uFillTx/>
                <a:latin typeface="+mn-lt"/>
                <a:ea typeface="+mn-ea"/>
                <a:cs typeface="+mn-cs"/>
              </a:defRPr>
            </a:pPr>
            <a:r>
              <a:rPr lang="en-US" b="0">
                <a:uFillTx/>
              </a:rPr>
              <a:t>Text categories</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65000"/>
                  <a:lumOff val="35000"/>
                </a:schemeClr>
              </a:solidFill>
              <a:uFillTx/>
              <a:latin typeface="+mn-lt"/>
              <a:ea typeface="+mn-ea"/>
              <a:cs typeface="+mn-cs"/>
            </a:defRPr>
          </a:pPr>
          <a:endParaRPr lang="en-US"/>
        </a:p>
      </c:txPr>
    </c:title>
    <c:autoTitleDeleted val="0"/>
    <c:plotArea>
      <c:layout/>
      <c:pieChart>
        <c:varyColors val="1"/>
        <c:ser>
          <c:idx val="0"/>
          <c:order val="0"/>
          <c:tx>
            <c:strRef>
              <c:f>'Charts 2'!$C$2</c:f>
              <c:strCache>
                <c:ptCount val="1"/>
                <c:pt idx="0">
                  <c:v>Text categories</c:v>
                </c:pt>
              </c:strCache>
            </c:strRef>
          </c:tx>
          <c:dPt>
            <c:idx val="0"/>
            <c:bubble3D val="0"/>
            <c:spPr>
              <a:solidFill>
                <a:schemeClr val="accent1">
                  <a:tint val="58000"/>
                </a:schemeClr>
              </a:solidFill>
              <a:ln>
                <a:noFill/>
              </a:ln>
              <a:effectLst>
                <a:outerShdw blurRad="317500" algn="ctr" rotWithShape="0">
                  <a:srgbClr val="000000">
                    <a:alpha val="25000"/>
                  </a:srgbClr>
                </a:outerShdw>
              </a:effectLst>
            </c:spPr>
            <c:extLst>
              <c:ext xmlns:c16="http://schemas.microsoft.com/office/drawing/2014/chart" uri="{C3380CC4-5D6E-409C-BE32-E72D297353CC}">
                <c16:uniqueId val="{00000001-51AA-4757-859B-006D074908A1}"/>
              </c:ext>
            </c:extLst>
          </c:dPt>
          <c:dPt>
            <c:idx val="1"/>
            <c:bubble3D val="0"/>
            <c:spPr>
              <a:solidFill>
                <a:schemeClr val="accent1">
                  <a:tint val="86000"/>
                </a:schemeClr>
              </a:solidFill>
              <a:ln>
                <a:noFill/>
              </a:ln>
              <a:effectLst>
                <a:outerShdw blurRad="317500" algn="ctr" rotWithShape="0">
                  <a:srgbClr val="000000">
                    <a:alpha val="25000"/>
                  </a:srgbClr>
                </a:outerShdw>
              </a:effectLst>
            </c:spPr>
            <c:extLst>
              <c:ext xmlns:c16="http://schemas.microsoft.com/office/drawing/2014/chart" uri="{C3380CC4-5D6E-409C-BE32-E72D297353CC}">
                <c16:uniqueId val="{00000003-51AA-4757-859B-006D074908A1}"/>
              </c:ext>
            </c:extLst>
          </c:dPt>
          <c:dPt>
            <c:idx val="2"/>
            <c:bubble3D val="0"/>
            <c:spPr>
              <a:solidFill>
                <a:schemeClr val="accent1">
                  <a:shade val="86000"/>
                </a:schemeClr>
              </a:solidFill>
              <a:ln>
                <a:noFill/>
              </a:ln>
              <a:effectLst>
                <a:outerShdw blurRad="317500" algn="ctr" rotWithShape="0">
                  <a:srgbClr val="000000">
                    <a:alpha val="25000"/>
                  </a:srgbClr>
                </a:outerShdw>
              </a:effectLst>
            </c:spPr>
            <c:extLst>
              <c:ext xmlns:c16="http://schemas.microsoft.com/office/drawing/2014/chart" uri="{C3380CC4-5D6E-409C-BE32-E72D297353CC}">
                <c16:uniqueId val="{00000005-51AA-4757-859B-006D074908A1}"/>
              </c:ext>
            </c:extLst>
          </c:dPt>
          <c:dPt>
            <c:idx val="3"/>
            <c:bubble3D val="0"/>
            <c:spPr>
              <a:solidFill>
                <a:schemeClr val="accent1">
                  <a:shade val="58000"/>
                </a:schemeClr>
              </a:solidFill>
              <a:ln>
                <a:noFill/>
              </a:ln>
              <a:effectLst>
                <a:outerShdw blurRad="317500" algn="ctr" rotWithShape="0">
                  <a:srgbClr val="000000">
                    <a:alpha val="25000"/>
                  </a:srgbClr>
                </a:outerShdw>
              </a:effectLst>
            </c:spPr>
            <c:extLst>
              <c:ext xmlns:c16="http://schemas.microsoft.com/office/drawing/2014/chart" uri="{C3380CC4-5D6E-409C-BE32-E72D297353CC}">
                <c16:uniqueId val="{00000007-51AA-4757-859B-006D074908A1}"/>
              </c:ext>
            </c:extLst>
          </c:dPt>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uFillTx/>
                    <a:latin typeface="+mn-lt"/>
                    <a:ea typeface="+mn-ea"/>
                    <a:cs typeface="+mn-cs"/>
                  </a:defRPr>
                </a:pPr>
                <a:endParaRPr lang="en-US"/>
              </a:p>
            </c:txPr>
            <c:dLblPos val="inEnd"/>
            <c:showLegendKey val="0"/>
            <c:showVal val="0"/>
            <c:showCatName val="0"/>
            <c:showSerName val="0"/>
            <c:showPercent val="1"/>
            <c:showBubbleSize val="0"/>
            <c:showLeaderLines val="1"/>
            <c:leaderLines>
              <c:spPr>
                <a:ln w="9525" cap="flat" cmpd="sng" algn="ctr">
                  <a:solidFill>
                    <a:schemeClr val="dk1">
                      <a:lumMod val="35000"/>
                      <a:lumOff val="65000"/>
                    </a:schemeClr>
                  </a:solidFill>
                  <a:prstDash val="solid"/>
                  <a:round/>
                </a:ln>
                <a:effectLst/>
              </c:spPr>
            </c:leaderLines>
            <c:extLst>
              <c:ext xmlns:c15="http://schemas.microsoft.com/office/drawing/2012/chart" uri="{CE6537A1-D6FC-4f65-9D91-7224C49458BB}"/>
            </c:extLst>
          </c:dLbls>
          <c:cat>
            <c:strRef>
              <c:f>'Charts 2'!$B$3:$B$6</c:f>
              <c:strCache>
                <c:ptCount val="4"/>
                <c:pt idx="0">
                  <c:v>dialogue (private)</c:v>
                </c:pt>
                <c:pt idx="1">
                  <c:v>dialogue (public)</c:v>
                </c:pt>
                <c:pt idx="2">
                  <c:v>monologue (unscripted)</c:v>
                </c:pt>
                <c:pt idx="3">
                  <c:v>monologue (scripted)</c:v>
                </c:pt>
              </c:strCache>
            </c:strRef>
          </c:cat>
          <c:val>
            <c:numRef>
              <c:f>'Charts 2'!$C$3:$C$6</c:f>
              <c:numCache>
                <c:formatCode>#,##0</c:formatCode>
                <c:ptCount val="4"/>
                <c:pt idx="0">
                  <c:v>78000</c:v>
                </c:pt>
                <c:pt idx="1">
                  <c:v>63000</c:v>
                </c:pt>
                <c:pt idx="2">
                  <c:v>54000</c:v>
                </c:pt>
                <c:pt idx="3">
                  <c:v>45000</c:v>
                </c:pt>
              </c:numCache>
            </c:numRef>
          </c:val>
          <c:extLst>
            <c:ext xmlns:c16="http://schemas.microsoft.com/office/drawing/2014/chart" uri="{C3380CC4-5D6E-409C-BE32-E72D297353CC}">
              <c16:uniqueId val="{00000008-51AA-4757-859B-006D074908A1}"/>
            </c:ext>
          </c:extLst>
        </c:ser>
        <c:dLbls>
          <c:dLblPos val="inEnd"/>
          <c:showLegendKey val="0"/>
          <c:showVal val="0"/>
          <c:showCatName val="0"/>
          <c:showSerName val="0"/>
          <c:showPercent val="1"/>
          <c:showBubbleSize val="0"/>
          <c:showLeaderLines val="1"/>
        </c:dLbls>
        <c:firstSliceAng val="0"/>
      </c:pieChart>
      <c:spPr>
        <a:noFill/>
        <a:ln>
          <a:noFill/>
        </a:ln>
        <a:effectLst/>
      </c:spPr>
    </c:plotArea>
    <c:legend>
      <c:legendPos val="b"/>
      <c:overlay val="0"/>
      <c:spPr>
        <a:solidFill>
          <a:schemeClr val="lt1">
            <a:alpha val="78000"/>
          </a:schemeClr>
        </a:solidFill>
        <a:ln>
          <a:noFill/>
        </a:ln>
        <a:effectLst/>
      </c:spPr>
      <c:txPr>
        <a:bodyPr rot="0" spcFirstLastPara="1" vertOverflow="ellipsis" vert="horz" wrap="square" anchor="ctr" anchorCtr="1"/>
        <a:lstStyle/>
        <a:p>
          <a:pPr>
            <a:defRPr sz="900" b="0" i="0" u="none" strike="noStrike" kern="1200" baseline="0">
              <a:solidFill>
                <a:schemeClr val="dk1">
                  <a:lumMod val="65000"/>
                  <a:lumOff val="35000"/>
                </a:schemeClr>
              </a:solidFill>
              <a:uFillTx/>
              <a:latin typeface="+mn-lt"/>
              <a:ea typeface="+mn-ea"/>
              <a:cs typeface="+mn-cs"/>
            </a:defRPr>
          </a:pPr>
          <a:endParaRPr lang="en-US"/>
        </a:p>
      </c:txPr>
    </c:legend>
    <c:plotVisOnly val="1"/>
    <c:dispBlanksAs val="gap"/>
    <c:showDLblsOverMax val="0"/>
  </c:chart>
  <c:spPr>
    <a:pattFill prst="dkDnDiag">
      <a:fgClr>
        <a:schemeClr val="lt1">
          <a:lumMod val="95000"/>
        </a:schemeClr>
      </a:fgClr>
      <a:bgClr>
        <a:schemeClr val="lt1"/>
      </a:bgClr>
    </a:pattFill>
    <a:ln w="9525" cap="flat" cmpd="sng" algn="ctr">
      <a:solidFill>
        <a:schemeClr val="dk1">
          <a:lumMod val="15000"/>
          <a:lumOff val="85000"/>
        </a:schemeClr>
      </a:solidFill>
      <a:prstDash val="solid"/>
      <a:round/>
    </a:ln>
    <a:effectLst/>
  </c:spPr>
  <c:txPr>
    <a:bodyPr/>
    <a:lstStyle/>
    <a:p>
      <a:pPr>
        <a:defRPr>
          <a:uFillTx/>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GB" i="1"/>
              <a:t>na</a:t>
            </a:r>
            <a:r>
              <a:rPr lang="en-GB"/>
              <a:t> copula/focus marker</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tint val="65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5746-4735-BF5D-E4DF10277940}"/>
              </c:ext>
            </c:extLst>
          </c:dPt>
          <c:dPt>
            <c:idx val="1"/>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5746-4735-BF5D-E4DF10277940}"/>
              </c:ext>
            </c:extLst>
          </c:dPt>
          <c:dPt>
            <c:idx val="2"/>
            <c:bubble3D val="0"/>
            <c:spPr>
              <a:solidFill>
                <a:schemeClr val="accent1">
                  <a:shade val="65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5746-4735-BF5D-E4DF10277940}"/>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Sheet1!$A$2:$A$4</c:f>
              <c:strCache>
                <c:ptCount val="3"/>
                <c:pt idx="0">
                  <c:v>CLEFT</c:v>
                </c:pt>
                <c:pt idx="1">
                  <c:v>COP/CPD/CPS</c:v>
                </c:pt>
                <c:pt idx="2">
                  <c:v>FOC</c:v>
                </c:pt>
              </c:strCache>
            </c:strRef>
          </c:cat>
          <c:val>
            <c:numRef>
              <c:f>Sheet1!$B$2:$B$4</c:f>
              <c:numCache>
                <c:formatCode>General</c:formatCode>
                <c:ptCount val="3"/>
                <c:pt idx="0">
                  <c:v>8</c:v>
                </c:pt>
                <c:pt idx="1">
                  <c:v>39</c:v>
                </c:pt>
                <c:pt idx="2">
                  <c:v>53</c:v>
                </c:pt>
              </c:numCache>
            </c:numRef>
          </c:val>
          <c:extLst>
            <c:ext xmlns:c16="http://schemas.microsoft.com/office/drawing/2014/chart" uri="{C3380CC4-5D6E-409C-BE32-E72D297353CC}">
              <c16:uniqueId val="{00000006-5746-4735-BF5D-E4DF10277940}"/>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GB" i="1"/>
              <a:t>na</a:t>
            </a:r>
            <a:r>
              <a:rPr lang="en-GB"/>
              <a:t> focus marker in verbal clause</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tint val="58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E634-4508-A5C8-8D718A3364C5}"/>
              </c:ext>
            </c:extLst>
          </c:dPt>
          <c:dPt>
            <c:idx val="1"/>
            <c:bubble3D val="0"/>
            <c:spPr>
              <a:solidFill>
                <a:schemeClr val="accent1">
                  <a:tint val="86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E634-4508-A5C8-8D718A3364C5}"/>
              </c:ext>
            </c:extLst>
          </c:dPt>
          <c:dPt>
            <c:idx val="2"/>
            <c:bubble3D val="0"/>
            <c:spPr>
              <a:solidFill>
                <a:schemeClr val="accent1">
                  <a:shade val="86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E634-4508-A5C8-8D718A3364C5}"/>
              </c:ext>
            </c:extLst>
          </c:dPt>
          <c:dPt>
            <c:idx val="3"/>
            <c:bubble3D val="0"/>
            <c:spPr>
              <a:solidFill>
                <a:schemeClr val="accent1">
                  <a:shade val="58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E634-4508-A5C8-8D718A3364C5}"/>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Sheet2!$A$2:$A$5</c:f>
              <c:strCache>
                <c:ptCount val="4"/>
                <c:pt idx="0">
                  <c:v>SBJ</c:v>
                </c:pt>
                <c:pt idx="1">
                  <c:v>EX-SITU</c:v>
                </c:pt>
                <c:pt idx="2">
                  <c:v>IN-SITU</c:v>
                </c:pt>
                <c:pt idx="3">
                  <c:v>FINAL</c:v>
                </c:pt>
              </c:strCache>
            </c:strRef>
          </c:cat>
          <c:val>
            <c:numRef>
              <c:f>Sheet2!$B$2:$B$5</c:f>
              <c:numCache>
                <c:formatCode>General</c:formatCode>
                <c:ptCount val="4"/>
                <c:pt idx="0">
                  <c:v>18</c:v>
                </c:pt>
                <c:pt idx="1">
                  <c:v>14</c:v>
                </c:pt>
                <c:pt idx="2">
                  <c:v>68</c:v>
                </c:pt>
                <c:pt idx="3">
                  <c:v>0</c:v>
                </c:pt>
              </c:numCache>
            </c:numRef>
          </c:val>
          <c:extLst>
            <c:ext xmlns:c16="http://schemas.microsoft.com/office/drawing/2014/chart" uri="{C3380CC4-5D6E-409C-BE32-E72D297353CC}">
              <c16:uniqueId val="{00000008-E634-4508-A5C8-8D718A3364C5}"/>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GB" sz="1800" b="1" i="0" u="none" strike="noStrike" baseline="0">
                <a:effectLst/>
              </a:rPr>
              <a:t>Schröder (2013)</a:t>
            </a:r>
            <a:endParaRPr lang="en-GB"/>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view3D>
      <c:rotX val="5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1">
                  <a:tint val="77000"/>
                </a:schemeClr>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1-0C9A-4F80-B275-3353A29083D4}"/>
              </c:ext>
            </c:extLst>
          </c:dPt>
          <c:dPt>
            <c:idx val="1"/>
            <c:bubble3D val="0"/>
            <c:spPr>
              <a:solidFill>
                <a:schemeClr val="accent1">
                  <a:shade val="76000"/>
                </a:schemeClr>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3-0C9A-4F80-B275-3353A29083D4}"/>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'DOC-DAT'!$C$26:$C$27</c:f>
              <c:strCache>
                <c:ptCount val="2"/>
                <c:pt idx="0">
                  <c:v>DOC</c:v>
                </c:pt>
                <c:pt idx="1">
                  <c:v>DAT</c:v>
                </c:pt>
              </c:strCache>
            </c:strRef>
          </c:cat>
          <c:val>
            <c:numRef>
              <c:f>'DOC-DAT'!$D$26:$D$27</c:f>
              <c:numCache>
                <c:formatCode>General</c:formatCode>
                <c:ptCount val="2"/>
                <c:pt idx="0">
                  <c:v>215</c:v>
                </c:pt>
                <c:pt idx="1">
                  <c:v>500</c:v>
                </c:pt>
              </c:numCache>
            </c:numRef>
          </c:val>
          <c:extLst>
            <c:ext xmlns:c16="http://schemas.microsoft.com/office/drawing/2014/chart" uri="{C3380CC4-5D6E-409C-BE32-E72D297353CC}">
              <c16:uniqueId val="{00000004-0C9A-4F80-B275-3353A29083D4}"/>
            </c:ext>
          </c:extLst>
        </c:ser>
        <c:dLbls>
          <c:dLblPos val="ctr"/>
          <c:showLegendKey val="0"/>
          <c:showVal val="0"/>
          <c:showCatName val="0"/>
          <c:showSerName val="0"/>
          <c:showPercent val="1"/>
          <c:showBubbleSize val="0"/>
          <c:showLeaderLines val="1"/>
        </c:dLbls>
      </c:pie3D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a:t>CPE CORPUS</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view3D>
      <c:rotX val="5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1">
                  <a:tint val="77000"/>
                </a:schemeClr>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1-DC6E-4C49-9537-08C15C0F3B70}"/>
              </c:ext>
            </c:extLst>
          </c:dPt>
          <c:dPt>
            <c:idx val="1"/>
            <c:bubble3D val="0"/>
            <c:spPr>
              <a:solidFill>
                <a:schemeClr val="accent1">
                  <a:shade val="76000"/>
                </a:schemeClr>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3-DC6E-4C49-9537-08C15C0F3B70}"/>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en-US"/>
              </a:p>
            </c:txPr>
            <c:dLblPos val="ctr"/>
            <c:showLegendKey val="0"/>
            <c:showVal val="0"/>
            <c:showCatName val="1"/>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'DOC-DAT'!$C$21:$C$22</c:f>
              <c:strCache>
                <c:ptCount val="2"/>
                <c:pt idx="0">
                  <c:v>DOC</c:v>
                </c:pt>
                <c:pt idx="1">
                  <c:v>DAT</c:v>
                </c:pt>
              </c:strCache>
            </c:strRef>
          </c:cat>
          <c:val>
            <c:numRef>
              <c:f>'DOC-DAT'!$D$21:$D$22</c:f>
              <c:numCache>
                <c:formatCode>General</c:formatCode>
                <c:ptCount val="2"/>
                <c:pt idx="0">
                  <c:v>561</c:v>
                </c:pt>
                <c:pt idx="1">
                  <c:v>197</c:v>
                </c:pt>
              </c:numCache>
            </c:numRef>
          </c:val>
          <c:extLst>
            <c:ext xmlns:c16="http://schemas.microsoft.com/office/drawing/2014/chart" uri="{C3380CC4-5D6E-409C-BE32-E72D297353CC}">
              <c16:uniqueId val="{00000004-DC6E-4C49-9537-08C15C0F3B70}"/>
            </c:ext>
          </c:extLst>
        </c:ser>
        <c:dLbls>
          <c:dLblPos val="ctr"/>
          <c:showLegendKey val="0"/>
          <c:showVal val="0"/>
          <c:showCatName val="1"/>
          <c:showSerName val="0"/>
          <c:showPercent val="0"/>
          <c:showBubbleSize val="0"/>
          <c:showLeaderLines val="1"/>
        </c:dLbls>
      </c:pie3D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Reversed" id="21">
  <a:schemeClr val="accent1"/>
</cs:colorStyle>
</file>

<file path=ppt/charts/colors2.xml><?xml version="1.0" encoding="utf-8"?>
<cs:colorStyle xmlns:cs="http://schemas.microsoft.com/office/drawing/2012/chartStyle" xmlns:a="http://schemas.openxmlformats.org/drawingml/2006/main" meth="withinLinearReversed" id="21">
  <a:schemeClr val="accent1"/>
</cs:colorStyle>
</file>

<file path=ppt/charts/colors3.xml><?xml version="1.0" encoding="utf-8"?>
<cs:colorStyle xmlns:cs="http://schemas.microsoft.com/office/drawing/2012/chartStyle" xmlns:a="http://schemas.openxmlformats.org/drawingml/2006/main" meth="withinLinearReversed" id="21">
  <a:schemeClr val="accent1"/>
</cs:colorStyle>
</file>

<file path=ppt/charts/colors4.xml><?xml version="1.0" encoding="utf-8"?>
<cs:colorStyle xmlns:cs="http://schemas.microsoft.com/office/drawing/2012/chartStyle" xmlns:a="http://schemas.openxmlformats.org/drawingml/2006/main" meth="withinLinearReversed" id="21">
  <a:schemeClr val="accent1"/>
</cs:colorStyle>
</file>

<file path=ppt/charts/colors5.xml><?xml version="1.0" encoding="utf-8"?>
<cs:colorStyle xmlns:cs="http://schemas.microsoft.com/office/drawing/2012/chartStyle" xmlns:a="http://schemas.openxmlformats.org/drawingml/2006/main" meth="withinLinearReversed" id="21">
  <a:schemeClr val="accent1"/>
</cs:colorStyle>
</file>

<file path=ppt/charts/style1.xml><?xml version="1.0" encoding="utf-8"?>
<cs:chartStyle xmlns:cs="http://schemas.microsoft.com/office/drawing/2012/chartStyle" xmlns:a="http://schemas.openxmlformats.org/drawingml/2006/main" id="2">
  <cs:axisTitle>
    <cs:lnRef idx="0"/>
    <cs:fillRef idx="0"/>
    <cs:effectRef idx="0"/>
    <cs:fontRef idx="minor">
      <a:schemeClr val="tx1"/>
    </cs:fontRef>
    <cs:defRPr sz="1000" b="1" kern="1200"/>
  </cs:axisTitle>
  <cs:categoryAxis>
    <cs:lnRef idx="1">
      <a:schemeClr val="tx1"/>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0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64">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64">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69921" cy="481727"/>
          </a:xfrm>
          <a:prstGeom prst="rect">
            <a:avLst/>
          </a:prstGeom>
        </p:spPr>
        <p:txBody>
          <a:bodyPr vert="horz" lIns="99034" tIns="49517" rIns="99034" bIns="49517" rtlCol="0"/>
          <a:lstStyle>
            <a:lvl1pPr algn="l">
              <a:defRPr sz="1300">
                <a:uFillTx/>
              </a:defRPr>
            </a:lvl1pPr>
          </a:lstStyle>
          <a:p>
            <a:endParaRPr lang="en-GB">
              <a:uFillTx/>
            </a:endParaRPr>
          </a:p>
        </p:txBody>
      </p:sp>
      <p:sp>
        <p:nvSpPr>
          <p:cNvPr id="3" name="Date Placeholder 2"/>
          <p:cNvSpPr>
            <a:spLocks noGrp="1"/>
          </p:cNvSpPr>
          <p:nvPr>
            <p:ph type="dt" sz="quarter" idx="1"/>
          </p:nvPr>
        </p:nvSpPr>
        <p:spPr>
          <a:xfrm>
            <a:off x="4143587" y="1"/>
            <a:ext cx="3169921" cy="481727"/>
          </a:xfrm>
          <a:prstGeom prst="rect">
            <a:avLst/>
          </a:prstGeom>
        </p:spPr>
        <p:txBody>
          <a:bodyPr vert="horz" lIns="99034" tIns="49517" rIns="99034" bIns="49517" rtlCol="0"/>
          <a:lstStyle>
            <a:lvl1pPr algn="r">
              <a:defRPr sz="1300">
                <a:uFillTx/>
              </a:defRPr>
            </a:lvl1pPr>
          </a:lstStyle>
          <a:p>
            <a:fld id="{EA9AB615-20A2-442B-A2CB-D602236DD5EE}" type="datetimeFigureOut">
              <a:rPr lang="en-GB" smtClean="0">
                <a:uFillTx/>
              </a:rPr>
              <a:t>19/01/2019</a:t>
            </a:fld>
            <a:endParaRPr lang="en-GB">
              <a:uFillTx/>
            </a:endParaRPr>
          </a:p>
        </p:txBody>
      </p:sp>
      <p:sp>
        <p:nvSpPr>
          <p:cNvPr id="4" name="Footer Placeholder 3"/>
          <p:cNvSpPr>
            <a:spLocks noGrp="1"/>
          </p:cNvSpPr>
          <p:nvPr>
            <p:ph type="ftr" sz="quarter" idx="2"/>
          </p:nvPr>
        </p:nvSpPr>
        <p:spPr>
          <a:xfrm>
            <a:off x="0" y="9119477"/>
            <a:ext cx="3169921" cy="481726"/>
          </a:xfrm>
          <a:prstGeom prst="rect">
            <a:avLst/>
          </a:prstGeom>
        </p:spPr>
        <p:txBody>
          <a:bodyPr vert="horz" lIns="99034" tIns="49517" rIns="99034" bIns="49517" rtlCol="0" anchor="b"/>
          <a:lstStyle>
            <a:lvl1pPr algn="l">
              <a:defRPr sz="1300">
                <a:uFillTx/>
              </a:defRPr>
            </a:lvl1pPr>
          </a:lstStyle>
          <a:p>
            <a:endParaRPr lang="en-GB">
              <a:uFillTx/>
            </a:endParaRPr>
          </a:p>
        </p:txBody>
      </p:sp>
      <p:sp>
        <p:nvSpPr>
          <p:cNvPr id="5" name="Slide Number Placeholder 4"/>
          <p:cNvSpPr>
            <a:spLocks noGrp="1"/>
          </p:cNvSpPr>
          <p:nvPr>
            <p:ph type="sldNum" sz="quarter" idx="3"/>
          </p:nvPr>
        </p:nvSpPr>
        <p:spPr>
          <a:xfrm>
            <a:off x="4143587" y="9119477"/>
            <a:ext cx="3169921" cy="481726"/>
          </a:xfrm>
          <a:prstGeom prst="rect">
            <a:avLst/>
          </a:prstGeom>
        </p:spPr>
        <p:txBody>
          <a:bodyPr vert="horz" lIns="99034" tIns="49517" rIns="99034" bIns="49517" rtlCol="0" anchor="b"/>
          <a:lstStyle>
            <a:lvl1pPr algn="r">
              <a:defRPr sz="1300">
                <a:uFillTx/>
              </a:defRPr>
            </a:lvl1pPr>
          </a:lstStyle>
          <a:p>
            <a:fld id="{0D6A52E9-841A-4C3F-92E9-60D9D8A974D8}" type="slidenum">
              <a:rPr lang="en-GB" smtClean="0">
                <a:uFillTx/>
              </a:rPr>
              <a:t>‹#›</a:t>
            </a:fld>
            <a:endParaRPr lang="en-GB">
              <a:uFillTx/>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69921" cy="481727"/>
          </a:xfrm>
          <a:prstGeom prst="rect">
            <a:avLst/>
          </a:prstGeom>
        </p:spPr>
        <p:txBody>
          <a:bodyPr vert="horz" lIns="99034" tIns="49517" rIns="99034" bIns="49517" rtlCol="0"/>
          <a:lstStyle>
            <a:lvl1pPr algn="l">
              <a:defRPr sz="1300">
                <a:uFillTx/>
              </a:defRPr>
            </a:lvl1pPr>
          </a:lstStyle>
          <a:p>
            <a:endParaRPr lang="en-GB">
              <a:uFillTx/>
            </a:endParaRPr>
          </a:p>
        </p:txBody>
      </p:sp>
      <p:sp>
        <p:nvSpPr>
          <p:cNvPr id="3" name="Date Placeholder 2"/>
          <p:cNvSpPr>
            <a:spLocks noGrp="1"/>
          </p:cNvSpPr>
          <p:nvPr>
            <p:ph type="dt" idx="1"/>
          </p:nvPr>
        </p:nvSpPr>
        <p:spPr>
          <a:xfrm>
            <a:off x="4143587" y="1"/>
            <a:ext cx="3169921" cy="481727"/>
          </a:xfrm>
          <a:prstGeom prst="rect">
            <a:avLst/>
          </a:prstGeom>
        </p:spPr>
        <p:txBody>
          <a:bodyPr vert="horz" lIns="99034" tIns="49517" rIns="99034" bIns="49517" rtlCol="0"/>
          <a:lstStyle>
            <a:lvl1pPr algn="r">
              <a:defRPr sz="1300">
                <a:uFillTx/>
              </a:defRPr>
            </a:lvl1pPr>
          </a:lstStyle>
          <a:p>
            <a:fld id="{FC77F39B-1148-43D7-BFC9-18A6FEF8FF22}" type="datetimeFigureOut">
              <a:rPr lang="en-GB" smtClean="0">
                <a:uFillTx/>
              </a:rPr>
              <a:t>19/01/2019</a:t>
            </a:fld>
            <a:endParaRPr lang="en-GB">
              <a:uFillTx/>
            </a:endParaRPr>
          </a:p>
        </p:txBody>
      </p:sp>
      <p:sp>
        <p:nvSpPr>
          <p:cNvPr id="4" name="Slide Image Placeholder 3"/>
          <p:cNvSpPr>
            <a:spLocks noGrp="1" noRot="1" noChangeAspect="1"/>
          </p:cNvSpPr>
          <p:nvPr>
            <p:ph type="sldImg" idx="2"/>
          </p:nvPr>
        </p:nvSpPr>
        <p:spPr>
          <a:xfrm>
            <a:off x="1497013" y="1198563"/>
            <a:ext cx="4321175" cy="3241675"/>
          </a:xfrm>
          <a:prstGeom prst="rect">
            <a:avLst/>
          </a:prstGeom>
          <a:noFill/>
          <a:ln w="12700">
            <a:solidFill>
              <a:srgbClr val="000000"/>
            </a:solidFill>
          </a:ln>
        </p:spPr>
        <p:txBody>
          <a:bodyPr vert="horz" lIns="99034" tIns="49517" rIns="99034" bIns="49517" rtlCol="0" anchor="ctr"/>
          <a:lstStyle/>
          <a:p>
            <a:endParaRPr lang="en-GB">
              <a:uFillTx/>
            </a:endParaRPr>
          </a:p>
        </p:txBody>
      </p:sp>
      <p:sp>
        <p:nvSpPr>
          <p:cNvPr id="5" name="Notes Placeholder 4"/>
          <p:cNvSpPr>
            <a:spLocks noGrp="1"/>
          </p:cNvSpPr>
          <p:nvPr>
            <p:ph type="body" sz="quarter" idx="3"/>
          </p:nvPr>
        </p:nvSpPr>
        <p:spPr>
          <a:xfrm>
            <a:off x="731522" y="4620581"/>
            <a:ext cx="5852160" cy="3780472"/>
          </a:xfrm>
          <a:prstGeom prst="rect">
            <a:avLst/>
          </a:prstGeom>
        </p:spPr>
        <p:txBody>
          <a:bodyPr vert="horz" lIns="99034" tIns="49517" rIns="99034" bIns="49517" rtlCol="0"/>
          <a:lstStyle/>
          <a:p>
            <a:pPr lvl="0"/>
            <a:r>
              <a:rPr lang="en-US">
                <a:uFillTx/>
              </a:rPr>
              <a:t>Click to 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endParaRPr lang="en-GB">
              <a:uFillTx/>
            </a:endParaRPr>
          </a:p>
        </p:txBody>
      </p:sp>
      <p:sp>
        <p:nvSpPr>
          <p:cNvPr id="6" name="Footer Placeholder 5"/>
          <p:cNvSpPr>
            <a:spLocks noGrp="1"/>
          </p:cNvSpPr>
          <p:nvPr>
            <p:ph type="ftr" sz="quarter" idx="4"/>
          </p:nvPr>
        </p:nvSpPr>
        <p:spPr>
          <a:xfrm>
            <a:off x="0" y="9119477"/>
            <a:ext cx="3169921" cy="481726"/>
          </a:xfrm>
          <a:prstGeom prst="rect">
            <a:avLst/>
          </a:prstGeom>
        </p:spPr>
        <p:txBody>
          <a:bodyPr vert="horz" lIns="99034" tIns="49517" rIns="99034" bIns="49517" rtlCol="0" anchor="b"/>
          <a:lstStyle>
            <a:lvl1pPr algn="l">
              <a:defRPr sz="1300">
                <a:uFillTx/>
              </a:defRPr>
            </a:lvl1pPr>
          </a:lstStyle>
          <a:p>
            <a:endParaRPr lang="en-GB">
              <a:uFillTx/>
            </a:endParaRPr>
          </a:p>
        </p:txBody>
      </p:sp>
      <p:sp>
        <p:nvSpPr>
          <p:cNvPr id="7" name="Slide Number Placeholder 6"/>
          <p:cNvSpPr>
            <a:spLocks noGrp="1"/>
          </p:cNvSpPr>
          <p:nvPr>
            <p:ph type="sldNum" sz="quarter" idx="5"/>
          </p:nvPr>
        </p:nvSpPr>
        <p:spPr>
          <a:xfrm>
            <a:off x="4143587" y="9119477"/>
            <a:ext cx="3169921" cy="481726"/>
          </a:xfrm>
          <a:prstGeom prst="rect">
            <a:avLst/>
          </a:prstGeom>
        </p:spPr>
        <p:txBody>
          <a:bodyPr vert="horz" lIns="99034" tIns="49517" rIns="99034" bIns="49517" rtlCol="0" anchor="b"/>
          <a:lstStyle>
            <a:lvl1pPr algn="r">
              <a:defRPr sz="1300">
                <a:uFillTx/>
              </a:defRPr>
            </a:lvl1pPr>
          </a:lstStyle>
          <a:p>
            <a:fld id="{A9172C03-0693-46BD-8A2B-EFC0A66DA5AD}" type="slidenum">
              <a:rPr lang="en-GB" smtClean="0">
                <a:uFillTx/>
              </a:rPr>
              <a:t>‹#›</a:t>
            </a:fld>
            <a:endParaRPr lang="en-GB">
              <a:uFillTx/>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uFillTx/>
        <a:latin typeface="+mn-lt"/>
        <a:ea typeface="+mn-ea"/>
        <a:cs typeface="+mn-cs"/>
      </a:defRPr>
    </a:lvl1pPr>
    <a:lvl2pPr marL="457200" algn="l" defTabSz="914400" rtl="0" eaLnBrk="1" latinLnBrk="0" hangingPunct="1">
      <a:defRPr sz="1200" kern="1200">
        <a:solidFill>
          <a:schemeClr val="tx1"/>
        </a:solidFill>
        <a:uFillTx/>
        <a:latin typeface="+mn-lt"/>
        <a:ea typeface="+mn-ea"/>
        <a:cs typeface="+mn-cs"/>
      </a:defRPr>
    </a:lvl2pPr>
    <a:lvl3pPr marL="914400" algn="l" defTabSz="914400" rtl="0" eaLnBrk="1" latinLnBrk="0" hangingPunct="1">
      <a:defRPr sz="1200" kern="1200">
        <a:solidFill>
          <a:schemeClr val="tx1"/>
        </a:solidFill>
        <a:uFillTx/>
        <a:latin typeface="+mn-lt"/>
        <a:ea typeface="+mn-ea"/>
        <a:cs typeface="+mn-cs"/>
      </a:defRPr>
    </a:lvl3pPr>
    <a:lvl4pPr marL="1371600" algn="l" defTabSz="914400" rtl="0" eaLnBrk="1" latinLnBrk="0" hangingPunct="1">
      <a:defRPr sz="1200" kern="1200">
        <a:solidFill>
          <a:schemeClr val="tx1"/>
        </a:solidFill>
        <a:uFillTx/>
        <a:latin typeface="+mn-lt"/>
        <a:ea typeface="+mn-ea"/>
        <a:cs typeface="+mn-cs"/>
      </a:defRPr>
    </a:lvl4pPr>
    <a:lvl5pPr marL="1828800" algn="l" defTabSz="914400" rtl="0" eaLnBrk="1" latinLnBrk="0" hangingPunct="1">
      <a:defRPr sz="1200" kern="1200">
        <a:solidFill>
          <a:schemeClr val="tx1"/>
        </a:solidFill>
        <a:uFillTx/>
        <a:latin typeface="+mn-lt"/>
        <a:ea typeface="+mn-ea"/>
        <a:cs typeface="+mn-cs"/>
      </a:defRPr>
    </a:lvl5pPr>
    <a:lvl6pPr marL="2286000" algn="l" defTabSz="914400" rtl="0" eaLnBrk="1" latinLnBrk="0" hangingPunct="1">
      <a:defRPr sz="1200" kern="1200">
        <a:solidFill>
          <a:schemeClr val="tx1"/>
        </a:solidFill>
        <a:uFillTx/>
        <a:latin typeface="+mn-lt"/>
        <a:ea typeface="+mn-ea"/>
        <a:cs typeface="+mn-cs"/>
      </a:defRPr>
    </a:lvl6pPr>
    <a:lvl7pPr marL="2743200" algn="l" defTabSz="914400" rtl="0" eaLnBrk="1" latinLnBrk="0" hangingPunct="1">
      <a:defRPr sz="1200" kern="1200">
        <a:solidFill>
          <a:schemeClr val="tx1"/>
        </a:solidFill>
        <a:uFillTx/>
        <a:latin typeface="+mn-lt"/>
        <a:ea typeface="+mn-ea"/>
        <a:cs typeface="+mn-cs"/>
      </a:defRPr>
    </a:lvl7pPr>
    <a:lvl8pPr marL="3200400" algn="l" defTabSz="914400" rtl="0" eaLnBrk="1" latinLnBrk="0" hangingPunct="1">
      <a:defRPr sz="1200" kern="1200">
        <a:solidFill>
          <a:schemeClr val="tx1"/>
        </a:solidFill>
        <a:uFillTx/>
        <a:latin typeface="+mn-lt"/>
        <a:ea typeface="+mn-ea"/>
        <a:cs typeface="+mn-cs"/>
      </a:defRPr>
    </a:lvl8pPr>
    <a:lvl9pPr marL="3657600" algn="l" defTabSz="914400" rtl="0" eaLnBrk="1" latinLnBrk="0" hangingPunct="1">
      <a:defRPr sz="1200" kern="1200">
        <a:solidFill>
          <a:schemeClr val="tx1"/>
        </a:solidFill>
        <a:uFillTx/>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uFillTx/>
            </a:endParaRPr>
          </a:p>
        </p:txBody>
      </p:sp>
      <p:sp>
        <p:nvSpPr>
          <p:cNvPr id="4" name="Slide Number Placeholder 3"/>
          <p:cNvSpPr>
            <a:spLocks noGrp="1"/>
          </p:cNvSpPr>
          <p:nvPr>
            <p:ph type="sldNum" sz="quarter" idx="10"/>
          </p:nvPr>
        </p:nvSpPr>
        <p:spPr/>
        <p:txBody>
          <a:bodyPr/>
          <a:lstStyle/>
          <a:p>
            <a:fld id="{A9172C03-0693-46BD-8A2B-EFC0A66DA5AD}" type="slidenum">
              <a:rPr lang="en-GB" smtClean="0">
                <a:uFillTx/>
              </a:rPr>
              <a:t>1</a:t>
            </a:fld>
            <a:endParaRPr lang="en-GB">
              <a:uFillTx/>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uFillTx/>
            </a:endParaRPr>
          </a:p>
        </p:txBody>
      </p:sp>
      <p:sp>
        <p:nvSpPr>
          <p:cNvPr id="4" name="Slide Number Placeholder 3"/>
          <p:cNvSpPr>
            <a:spLocks noGrp="1"/>
          </p:cNvSpPr>
          <p:nvPr>
            <p:ph type="sldNum" sz="quarter" idx="10"/>
          </p:nvPr>
        </p:nvSpPr>
        <p:spPr/>
        <p:txBody>
          <a:bodyPr/>
          <a:lstStyle/>
          <a:p>
            <a:fld id="{A9172C03-0693-46BD-8A2B-EFC0A66DA5AD}" type="slidenum">
              <a:rPr lang="en-GB" smtClean="0">
                <a:uFillTx/>
              </a:rPr>
              <a:t>2</a:t>
            </a:fld>
            <a:endParaRPr lang="en-GB">
              <a:uFillTx/>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uFillTx/>
            </a:endParaRPr>
          </a:p>
        </p:txBody>
      </p:sp>
      <p:sp>
        <p:nvSpPr>
          <p:cNvPr id="4" name="Slide Number Placeholder 3"/>
          <p:cNvSpPr>
            <a:spLocks noGrp="1"/>
          </p:cNvSpPr>
          <p:nvPr>
            <p:ph type="sldNum" sz="quarter" idx="10"/>
          </p:nvPr>
        </p:nvSpPr>
        <p:spPr/>
        <p:txBody>
          <a:bodyPr/>
          <a:lstStyle/>
          <a:p>
            <a:fld id="{A9172C03-0693-46BD-8A2B-EFC0A66DA5AD}" type="slidenum">
              <a:rPr lang="en-GB" smtClean="0">
                <a:uFillTx/>
              </a:rPr>
              <a:t>3</a:t>
            </a:fld>
            <a:endParaRPr lang="en-GB">
              <a:uFillTx/>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solidFill>
                <a:schemeClr val="accent1"/>
              </a:solidFill>
              <a:latin typeface="Cambria"/>
            </a:endParaRPr>
          </a:p>
          <a:p>
            <a:endParaRPr lang="en-GB" dirty="0">
              <a:uFillTx/>
            </a:endParaRPr>
          </a:p>
        </p:txBody>
      </p:sp>
      <p:sp>
        <p:nvSpPr>
          <p:cNvPr id="4" name="Slide Number Placeholder 3"/>
          <p:cNvSpPr>
            <a:spLocks noGrp="1"/>
          </p:cNvSpPr>
          <p:nvPr>
            <p:ph type="sldNum" sz="quarter" idx="10"/>
          </p:nvPr>
        </p:nvSpPr>
        <p:spPr/>
        <p:txBody>
          <a:bodyPr/>
          <a:lstStyle/>
          <a:p>
            <a:fld id="{A9172C03-0693-46BD-8A2B-EFC0A66DA5AD}" type="slidenum">
              <a:rPr lang="en-GB" smtClean="0">
                <a:uFillTx/>
              </a:rPr>
              <a:t>4</a:t>
            </a:fld>
            <a:endParaRPr lang="en-GB">
              <a:uFillTx/>
            </a:endParaRPr>
          </a:p>
        </p:txBody>
      </p:sp>
    </p:spTree>
    <p:extLst>
      <p:ext uri="{BB962C8B-B14F-4D97-AF65-F5344CB8AC3E}">
        <p14:creationId xmlns:p14="http://schemas.microsoft.com/office/powerpoint/2010/main" val="10854176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9172C03-0693-46BD-8A2B-EFC0A66DA5AD}" type="slidenum">
              <a:rPr lang="en-GB" smtClean="0"/>
              <a:t>6</a:t>
            </a:fld>
            <a:endParaRPr lang="en-GB"/>
          </a:p>
        </p:txBody>
      </p:sp>
    </p:spTree>
    <p:extLst>
      <p:ext uri="{BB962C8B-B14F-4D97-AF65-F5344CB8AC3E}">
        <p14:creationId xmlns:p14="http://schemas.microsoft.com/office/powerpoint/2010/main" val="11502720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uFillTx/>
            </a:endParaRPr>
          </a:p>
        </p:txBody>
      </p:sp>
      <p:sp>
        <p:nvSpPr>
          <p:cNvPr id="4" name="Slide Number Placeholder 3"/>
          <p:cNvSpPr>
            <a:spLocks noGrp="1"/>
          </p:cNvSpPr>
          <p:nvPr>
            <p:ph type="sldNum" sz="quarter" idx="10"/>
          </p:nvPr>
        </p:nvSpPr>
        <p:spPr/>
        <p:txBody>
          <a:bodyPr/>
          <a:lstStyle/>
          <a:p>
            <a:fld id="{A9172C03-0693-46BD-8A2B-EFC0A66DA5AD}" type="slidenum">
              <a:rPr lang="en-GB" smtClean="0">
                <a:uFillTx/>
              </a:rPr>
              <a:t>7</a:t>
            </a:fld>
            <a:endParaRPr lang="en-GB">
              <a:uFillTx/>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1026455">
              <a:defRPr>
                <a:uFillTx/>
              </a:defRPr>
            </a:pPr>
            <a:endParaRPr lang="en-GB" b="0" dirty="0">
              <a:uFillTx/>
            </a:endParaRPr>
          </a:p>
        </p:txBody>
      </p:sp>
      <p:sp>
        <p:nvSpPr>
          <p:cNvPr id="4" name="Slide Number Placeholder 3"/>
          <p:cNvSpPr>
            <a:spLocks noGrp="1"/>
          </p:cNvSpPr>
          <p:nvPr>
            <p:ph type="sldNum" sz="quarter" idx="10"/>
          </p:nvPr>
        </p:nvSpPr>
        <p:spPr/>
        <p:txBody>
          <a:bodyPr/>
          <a:lstStyle/>
          <a:p>
            <a:fld id="{A9172C03-0693-46BD-8A2B-EFC0A66DA5AD}" type="slidenum">
              <a:rPr lang="en-GB" smtClean="0">
                <a:uFillTx/>
              </a:rPr>
              <a:t>8</a:t>
            </a:fld>
            <a:endParaRPr lang="en-GB">
              <a:uFillTx/>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err="1">
                <a:uFillTx/>
              </a:rPr>
              <a:t>Indig</a:t>
            </a:r>
            <a:r>
              <a:rPr lang="en-GB" b="1" dirty="0">
                <a:uFillTx/>
              </a:rPr>
              <a:t>/foreign</a:t>
            </a:r>
          </a:p>
          <a:p>
            <a:r>
              <a:rPr lang="en-GB" dirty="0">
                <a:uFillTx/>
              </a:rPr>
              <a:t>In keeping with ICE categories</a:t>
            </a:r>
          </a:p>
          <a:p>
            <a:r>
              <a:rPr lang="en-GB" dirty="0">
                <a:uFillTx/>
              </a:rPr>
              <a:t>Not without challenges (what is English but not CPE )</a:t>
            </a:r>
          </a:p>
          <a:p>
            <a:r>
              <a:rPr lang="en-GB" dirty="0">
                <a:uFillTx/>
              </a:rPr>
              <a:t>Transcriber intuition; criteria: English if word is not known to most CPE speakers</a:t>
            </a:r>
          </a:p>
          <a:p>
            <a:endParaRPr lang="en-GB" dirty="0">
              <a:uFillTx/>
            </a:endParaRPr>
          </a:p>
        </p:txBody>
      </p:sp>
      <p:sp>
        <p:nvSpPr>
          <p:cNvPr id="4" name="Slide Number Placeholder 3"/>
          <p:cNvSpPr>
            <a:spLocks noGrp="1"/>
          </p:cNvSpPr>
          <p:nvPr>
            <p:ph type="sldNum" sz="quarter" idx="10"/>
          </p:nvPr>
        </p:nvSpPr>
        <p:spPr/>
        <p:txBody>
          <a:bodyPr/>
          <a:lstStyle/>
          <a:p>
            <a:fld id="{A9172C03-0693-46BD-8A2B-EFC0A66DA5AD}" type="slidenum">
              <a:rPr lang="en-GB" smtClean="0">
                <a:uFillTx/>
              </a:rPr>
              <a:t>9</a:t>
            </a:fld>
            <a:endParaRPr lang="en-GB">
              <a:uFillTx/>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uFillTx/>
              </a:rPr>
              <a:t>(Ba_DPr_01 0:47)</a:t>
            </a:r>
          </a:p>
          <a:p>
            <a:endParaRPr lang="en-GB" dirty="0">
              <a:uFillTx/>
            </a:endParaRPr>
          </a:p>
          <a:p>
            <a:r>
              <a:rPr lang="en-GB" dirty="0">
                <a:uFillTx/>
              </a:rPr>
              <a:t>We provide both raw (readable) and annotated (searchable) texts, to cater for various research objectives</a:t>
            </a:r>
          </a:p>
        </p:txBody>
      </p:sp>
      <p:sp>
        <p:nvSpPr>
          <p:cNvPr id="4" name="Slide Number Placeholder 3"/>
          <p:cNvSpPr>
            <a:spLocks noGrp="1"/>
          </p:cNvSpPr>
          <p:nvPr>
            <p:ph type="sldNum" sz="quarter" idx="10"/>
          </p:nvPr>
        </p:nvSpPr>
        <p:spPr/>
        <p:txBody>
          <a:bodyPr/>
          <a:lstStyle/>
          <a:p>
            <a:fld id="{A9172C03-0693-46BD-8A2B-EFC0A66DA5AD}" type="slidenum">
              <a:rPr lang="en-GB" smtClean="0">
                <a:uFillTx/>
              </a:rPr>
              <a:t>10</a:t>
            </a:fld>
            <a:endParaRPr lang="en-GB">
              <a:uFillTx/>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uFillTx/>
              </a:rPr>
              <a:t>-Participant info: list is a subset, the file contains much more information (e.g. L1s of parents, CPE first spoken when, etc)</a:t>
            </a:r>
          </a:p>
          <a:p>
            <a:r>
              <a:rPr lang="en-GB" dirty="0">
                <a:uFillTx/>
              </a:rPr>
              <a:t>-Speaker ID codes: new development, will become available in the next release of the corpus</a:t>
            </a:r>
          </a:p>
          <a:p>
            <a:r>
              <a:rPr lang="en-GB" dirty="0">
                <a:uFillTx/>
              </a:rPr>
              <a:t>-Age groups: A (18-21), B (22-34), C (35-49), D (50-74)</a:t>
            </a:r>
          </a:p>
        </p:txBody>
      </p:sp>
      <p:sp>
        <p:nvSpPr>
          <p:cNvPr id="4" name="Slide Number Placeholder 3"/>
          <p:cNvSpPr>
            <a:spLocks noGrp="1"/>
          </p:cNvSpPr>
          <p:nvPr>
            <p:ph type="sldNum" sz="quarter" idx="10"/>
          </p:nvPr>
        </p:nvSpPr>
        <p:spPr/>
        <p:txBody>
          <a:bodyPr/>
          <a:lstStyle/>
          <a:p>
            <a:fld id="{A9172C03-0693-46BD-8A2B-EFC0A66DA5AD}" type="slidenum">
              <a:rPr lang="en-GB" smtClean="0">
                <a:uFillTx/>
              </a:rPr>
              <a:t>11</a:t>
            </a:fld>
            <a:endParaRPr lang="en-GB">
              <a:uFillTx/>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uFillTx/>
              </a:rPr>
              <a:t>Flavour of the language</a:t>
            </a:r>
          </a:p>
          <a:p>
            <a:r>
              <a:rPr lang="en-GB" dirty="0">
                <a:uFillTx/>
              </a:rPr>
              <a:t>Orthographic spellings</a:t>
            </a:r>
          </a:p>
          <a:p>
            <a:r>
              <a:rPr lang="en-GB" dirty="0">
                <a:uFillTx/>
              </a:rPr>
              <a:t>What can be done with the sound files</a:t>
            </a:r>
          </a:p>
        </p:txBody>
      </p:sp>
      <p:sp>
        <p:nvSpPr>
          <p:cNvPr id="4" name="Slide Number Placeholder 3"/>
          <p:cNvSpPr>
            <a:spLocks noGrp="1"/>
          </p:cNvSpPr>
          <p:nvPr>
            <p:ph type="sldNum" sz="quarter" idx="10"/>
          </p:nvPr>
        </p:nvSpPr>
        <p:spPr/>
        <p:txBody>
          <a:bodyPr/>
          <a:lstStyle/>
          <a:p>
            <a:fld id="{ABD076B4-9DDE-4E09-93D0-447069A2DA80}" type="slidenum">
              <a:rPr lang="en-GB" smtClean="0">
                <a:uFillTx/>
              </a:rPr>
              <a:t>12</a:t>
            </a:fld>
            <a:endParaRPr lang="en-GB">
              <a:uFillTx/>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uFillTx/>
            </a:endParaRPr>
          </a:p>
        </p:txBody>
      </p:sp>
      <p:sp>
        <p:nvSpPr>
          <p:cNvPr id="4" name="Slide Number Placeholder 3"/>
          <p:cNvSpPr>
            <a:spLocks noGrp="1"/>
          </p:cNvSpPr>
          <p:nvPr>
            <p:ph type="sldNum" sz="quarter" idx="10"/>
          </p:nvPr>
        </p:nvSpPr>
        <p:spPr/>
        <p:txBody>
          <a:bodyPr/>
          <a:lstStyle/>
          <a:p>
            <a:fld id="{A9172C03-0693-46BD-8A2B-EFC0A66DA5AD}" type="slidenum">
              <a:rPr lang="en-GB" smtClean="0">
                <a:uFillTx/>
              </a:rPr>
              <a:t>13</a:t>
            </a:fld>
            <a:endParaRPr lang="en-GB">
              <a:uFillTx/>
            </a:endParaRPr>
          </a:p>
        </p:txBody>
      </p:sp>
    </p:spTree>
    <p:extLst>
      <p:ext uri="{BB962C8B-B14F-4D97-AF65-F5344CB8AC3E}">
        <p14:creationId xmlns:p14="http://schemas.microsoft.com/office/powerpoint/2010/main" val="41485545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sz="2900" dirty="0">
                <a:solidFill>
                  <a:schemeClr val="accent1"/>
                </a:solidFill>
                <a:uFillTx/>
                <a:latin typeface="Cambria"/>
              </a:rPr>
              <a:t>	</a:t>
            </a:r>
            <a:endParaRPr lang="en-GB" dirty="0">
              <a:uFillTx/>
            </a:endParaRPr>
          </a:p>
        </p:txBody>
      </p:sp>
      <p:sp>
        <p:nvSpPr>
          <p:cNvPr id="4" name="Slide Number Placeholder 3"/>
          <p:cNvSpPr>
            <a:spLocks noGrp="1"/>
          </p:cNvSpPr>
          <p:nvPr>
            <p:ph type="sldNum" sz="quarter" idx="10"/>
          </p:nvPr>
        </p:nvSpPr>
        <p:spPr/>
        <p:txBody>
          <a:bodyPr/>
          <a:lstStyle/>
          <a:p>
            <a:fld id="{A9172C03-0693-46BD-8A2B-EFC0A66DA5AD}" type="slidenum">
              <a:rPr lang="en-GB" smtClean="0">
                <a:uFillTx/>
              </a:rPr>
              <a:t>14</a:t>
            </a:fld>
            <a:endParaRPr lang="en-GB">
              <a:uFillTx/>
            </a:endParaRPr>
          </a:p>
        </p:txBody>
      </p:sp>
    </p:spTree>
    <p:extLst>
      <p:ext uri="{BB962C8B-B14F-4D97-AF65-F5344CB8AC3E}">
        <p14:creationId xmlns:p14="http://schemas.microsoft.com/office/powerpoint/2010/main" val="3675117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sz="2900" dirty="0">
                <a:solidFill>
                  <a:schemeClr val="accent1"/>
                </a:solidFill>
                <a:uFillTx/>
                <a:latin typeface="Cambria"/>
              </a:rPr>
              <a:t>	</a:t>
            </a:r>
            <a:endParaRPr lang="en-GB" dirty="0">
              <a:uFillTx/>
            </a:endParaRPr>
          </a:p>
        </p:txBody>
      </p:sp>
      <p:sp>
        <p:nvSpPr>
          <p:cNvPr id="4" name="Slide Number Placeholder 3"/>
          <p:cNvSpPr>
            <a:spLocks noGrp="1"/>
          </p:cNvSpPr>
          <p:nvPr>
            <p:ph type="sldNum" sz="quarter" idx="10"/>
          </p:nvPr>
        </p:nvSpPr>
        <p:spPr/>
        <p:txBody>
          <a:bodyPr/>
          <a:lstStyle/>
          <a:p>
            <a:fld id="{A9172C03-0693-46BD-8A2B-EFC0A66DA5AD}" type="slidenum">
              <a:rPr lang="en-GB" smtClean="0">
                <a:uFillTx/>
              </a:rPr>
              <a:t>15</a:t>
            </a:fld>
            <a:endParaRPr lang="en-GB">
              <a:uFillTx/>
            </a:endParaRPr>
          </a:p>
        </p:txBody>
      </p:sp>
    </p:spTree>
    <p:extLst>
      <p:ext uri="{BB962C8B-B14F-4D97-AF65-F5344CB8AC3E}">
        <p14:creationId xmlns:p14="http://schemas.microsoft.com/office/powerpoint/2010/main" val="29249414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sz="2900" dirty="0">
                <a:solidFill>
                  <a:schemeClr val="accent1"/>
                </a:solidFill>
                <a:uFillTx/>
                <a:latin typeface="Cambria"/>
              </a:rPr>
              <a:t>	</a:t>
            </a:r>
            <a:endParaRPr lang="en-GB" dirty="0">
              <a:uFillTx/>
            </a:endParaRPr>
          </a:p>
        </p:txBody>
      </p:sp>
      <p:sp>
        <p:nvSpPr>
          <p:cNvPr id="4" name="Slide Number Placeholder 3"/>
          <p:cNvSpPr>
            <a:spLocks noGrp="1"/>
          </p:cNvSpPr>
          <p:nvPr>
            <p:ph type="sldNum" sz="quarter" idx="10"/>
          </p:nvPr>
        </p:nvSpPr>
        <p:spPr/>
        <p:txBody>
          <a:bodyPr/>
          <a:lstStyle/>
          <a:p>
            <a:fld id="{A9172C03-0693-46BD-8A2B-EFC0A66DA5AD}" type="slidenum">
              <a:rPr lang="en-GB" smtClean="0">
                <a:uFillTx/>
              </a:rPr>
              <a:t>16</a:t>
            </a:fld>
            <a:endParaRPr lang="en-GB">
              <a:uFillTx/>
            </a:endParaRPr>
          </a:p>
        </p:txBody>
      </p:sp>
    </p:spTree>
    <p:extLst>
      <p:ext uri="{BB962C8B-B14F-4D97-AF65-F5344CB8AC3E}">
        <p14:creationId xmlns:p14="http://schemas.microsoft.com/office/powerpoint/2010/main" val="24545217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sz="2900" dirty="0">
                <a:solidFill>
                  <a:schemeClr val="accent1"/>
                </a:solidFill>
                <a:uFillTx/>
                <a:latin typeface="Cambria"/>
              </a:rPr>
              <a:t>	</a:t>
            </a:r>
            <a:endParaRPr lang="en-GB" dirty="0">
              <a:uFillTx/>
            </a:endParaRPr>
          </a:p>
        </p:txBody>
      </p:sp>
      <p:sp>
        <p:nvSpPr>
          <p:cNvPr id="4" name="Slide Number Placeholder 3"/>
          <p:cNvSpPr>
            <a:spLocks noGrp="1"/>
          </p:cNvSpPr>
          <p:nvPr>
            <p:ph type="sldNum" sz="quarter" idx="10"/>
          </p:nvPr>
        </p:nvSpPr>
        <p:spPr/>
        <p:txBody>
          <a:bodyPr/>
          <a:lstStyle/>
          <a:p>
            <a:fld id="{A9172C03-0693-46BD-8A2B-EFC0A66DA5AD}" type="slidenum">
              <a:rPr lang="en-GB" smtClean="0">
                <a:uFillTx/>
              </a:rPr>
              <a:t>17</a:t>
            </a:fld>
            <a:endParaRPr lang="en-GB">
              <a:uFillTx/>
            </a:endParaRPr>
          </a:p>
        </p:txBody>
      </p:sp>
    </p:spTree>
    <p:extLst>
      <p:ext uri="{BB962C8B-B14F-4D97-AF65-F5344CB8AC3E}">
        <p14:creationId xmlns:p14="http://schemas.microsoft.com/office/powerpoint/2010/main" val="31078031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6076B4"/>
                </a:solidFill>
                <a:latin typeface="Cambria"/>
                <a:cs typeface="Cambria"/>
              </a:rPr>
              <a:t>-</a:t>
            </a:r>
            <a:r>
              <a:rPr lang="en-US" dirty="0" err="1">
                <a:solidFill>
                  <a:srgbClr val="6076B4"/>
                </a:solidFill>
                <a:latin typeface="Cambria"/>
                <a:cs typeface="Cambria"/>
              </a:rPr>
              <a:t>APiCS</a:t>
            </a:r>
            <a:r>
              <a:rPr lang="en-US" dirty="0">
                <a:solidFill>
                  <a:srgbClr val="6076B4"/>
                </a:solidFill>
                <a:latin typeface="Cambria"/>
                <a:cs typeface="Cambria"/>
              </a:rPr>
              <a:t>: serious limitations in accuracy and completeness (one informant)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6076B4"/>
                </a:solidFill>
                <a:latin typeface="Cambria"/>
                <a:cs typeface="Cambria"/>
              </a:rPr>
              <a:t>-Corpora (even this small) address this: e.g. SVC Benefactive with GIVE are deemed to be impossible, and yet we found quite a few examples, from 7 different speakers, in different text types</a:t>
            </a:r>
          </a:p>
          <a:p>
            <a:endParaRPr lang="en-GB" dirty="0"/>
          </a:p>
        </p:txBody>
      </p:sp>
      <p:sp>
        <p:nvSpPr>
          <p:cNvPr id="4" name="Slide Number Placeholder 3"/>
          <p:cNvSpPr>
            <a:spLocks noGrp="1"/>
          </p:cNvSpPr>
          <p:nvPr>
            <p:ph type="sldNum" sz="quarter" idx="10"/>
          </p:nvPr>
        </p:nvSpPr>
        <p:spPr/>
        <p:txBody>
          <a:bodyPr/>
          <a:lstStyle/>
          <a:p>
            <a:fld id="{A9172C03-0693-46BD-8A2B-EFC0A66DA5AD}" type="slidenum">
              <a:rPr lang="en-GB" smtClean="0"/>
              <a:t>18</a:t>
            </a:fld>
            <a:endParaRPr lang="en-GB"/>
          </a:p>
        </p:txBody>
      </p:sp>
    </p:spTree>
    <p:extLst>
      <p:ext uri="{BB962C8B-B14F-4D97-AF65-F5344CB8AC3E}">
        <p14:creationId xmlns:p14="http://schemas.microsoft.com/office/powerpoint/2010/main" val="29415714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Maybe what explains this is how standardised the variety is? NO</a:t>
            </a:r>
          </a:p>
        </p:txBody>
      </p:sp>
      <p:sp>
        <p:nvSpPr>
          <p:cNvPr id="4" name="Slide Number Placeholder 3"/>
          <p:cNvSpPr>
            <a:spLocks noGrp="1"/>
          </p:cNvSpPr>
          <p:nvPr>
            <p:ph type="sldNum" sz="quarter" idx="10"/>
          </p:nvPr>
        </p:nvSpPr>
        <p:spPr/>
        <p:txBody>
          <a:bodyPr/>
          <a:lstStyle/>
          <a:p>
            <a:fld id="{A9172C03-0693-46BD-8A2B-EFC0A66DA5AD}" type="slidenum">
              <a:rPr lang="en-GB" smtClean="0"/>
              <a:t>19</a:t>
            </a:fld>
            <a:endParaRPr lang="en-GB"/>
          </a:p>
        </p:txBody>
      </p:sp>
    </p:spTree>
    <p:extLst>
      <p:ext uri="{BB962C8B-B14F-4D97-AF65-F5344CB8AC3E}">
        <p14:creationId xmlns:p14="http://schemas.microsoft.com/office/powerpoint/2010/main" val="25792682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uFillTx/>
              </a:rPr>
              <a:t>High proportion of multifunctional items </a:t>
            </a:r>
          </a:p>
          <a:p>
            <a:endParaRPr lang="en-GB" dirty="0">
              <a:uFillTx/>
            </a:endParaRPr>
          </a:p>
          <a:p>
            <a:r>
              <a:rPr lang="en-GB" dirty="0">
                <a:uFillTx/>
              </a:rPr>
              <a:t>CPE list is heavily populated by grammatical elements such as determiners, pronouns and preverbal particles, and this offers a snapshot of the typological character of the language.</a:t>
            </a:r>
          </a:p>
        </p:txBody>
      </p:sp>
      <p:sp>
        <p:nvSpPr>
          <p:cNvPr id="4" name="Slide Number Placeholder 3"/>
          <p:cNvSpPr>
            <a:spLocks noGrp="1"/>
          </p:cNvSpPr>
          <p:nvPr>
            <p:ph type="sldNum" sz="quarter" idx="10"/>
          </p:nvPr>
        </p:nvSpPr>
        <p:spPr/>
        <p:txBody>
          <a:bodyPr/>
          <a:lstStyle/>
          <a:p>
            <a:fld id="{A9172C03-0693-46BD-8A2B-EFC0A66DA5AD}" type="slidenum">
              <a:rPr lang="en-GB" smtClean="0">
                <a:uFillTx/>
              </a:rPr>
              <a:t>20</a:t>
            </a:fld>
            <a:endParaRPr lang="en-GB">
              <a:uFillTx/>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baseline="0" dirty="0">
                <a:solidFill>
                  <a:schemeClr val="tx1"/>
                </a:solidFill>
                <a:uFillTx/>
                <a:latin typeface="+mn-lt"/>
                <a:ea typeface="+mn-ea"/>
                <a:cs typeface="+mn-cs"/>
              </a:rPr>
              <a:t>CPE list is (predictably) heavily populated by grammatical elements such as determiners, pronouns and</a:t>
            </a:r>
          </a:p>
          <a:p>
            <a:r>
              <a:rPr lang="en-GB" sz="1200" b="0" i="0" u="none" strike="noStrike" kern="1200" baseline="0" dirty="0">
                <a:solidFill>
                  <a:schemeClr val="tx1"/>
                </a:solidFill>
                <a:uFillTx/>
                <a:latin typeface="+mn-lt"/>
                <a:ea typeface="+mn-ea"/>
                <a:cs typeface="+mn-cs"/>
              </a:rPr>
              <a:t>tense/aspect/mood/modality markers</a:t>
            </a:r>
          </a:p>
          <a:p>
            <a:endParaRPr lang="en-GB" sz="1200" b="0" i="0" u="none" strike="noStrike" kern="1200" baseline="0" dirty="0">
              <a:solidFill>
                <a:schemeClr val="tx1"/>
              </a:solidFill>
              <a:uFillTx/>
              <a:latin typeface="+mn-lt"/>
              <a:ea typeface="+mn-ea"/>
              <a:cs typeface="+mn-cs"/>
            </a:endParaRPr>
          </a:p>
          <a:p>
            <a:r>
              <a:rPr lang="en-GB" sz="1200" b="0" i="0" u="none" strike="noStrike" kern="1200" baseline="0" dirty="0">
                <a:solidFill>
                  <a:schemeClr val="tx1"/>
                </a:solidFill>
                <a:uFillTx/>
                <a:latin typeface="+mn-lt"/>
                <a:ea typeface="+mn-ea"/>
                <a:cs typeface="+mn-cs"/>
              </a:rPr>
              <a:t>In CPE, the most frequent word is </a:t>
            </a:r>
            <a:r>
              <a:rPr lang="en-GB" sz="1200" b="0" i="1" u="none" strike="noStrike" kern="1200" baseline="0" dirty="0">
                <a:solidFill>
                  <a:schemeClr val="tx1"/>
                </a:solidFill>
                <a:uFillTx/>
                <a:latin typeface="+mn-lt"/>
                <a:ea typeface="+mn-ea"/>
                <a:cs typeface="+mn-cs"/>
              </a:rPr>
              <a:t>foe</a:t>
            </a:r>
            <a:r>
              <a:rPr lang="en-GB" sz="1200" b="0" i="0" u="none" strike="noStrike" kern="1200" baseline="0" dirty="0">
                <a:solidFill>
                  <a:schemeClr val="tx1"/>
                </a:solidFill>
                <a:uFillTx/>
                <a:latin typeface="+mn-lt"/>
                <a:ea typeface="+mn-ea"/>
                <a:cs typeface="+mn-cs"/>
              </a:rPr>
              <a:t>, by far the most frequent preposition in CPE, whereas both CCE and ICE-NIGERIA have a number of prepositions in the top 10 (</a:t>
            </a:r>
            <a:r>
              <a:rPr lang="en-GB" sz="1200" b="0" i="1" u="none" strike="noStrike" kern="1200" baseline="0" dirty="0">
                <a:solidFill>
                  <a:schemeClr val="tx1"/>
                </a:solidFill>
                <a:uFillTx/>
                <a:latin typeface="+mn-lt"/>
                <a:ea typeface="+mn-ea"/>
                <a:cs typeface="+mn-cs"/>
              </a:rPr>
              <a:t>to</a:t>
            </a:r>
            <a:r>
              <a:rPr lang="en-GB" sz="1200" b="0" i="0" u="none" strike="noStrike" kern="1200" baseline="0" dirty="0">
                <a:solidFill>
                  <a:schemeClr val="tx1"/>
                </a:solidFill>
                <a:uFillTx/>
                <a:latin typeface="+mn-lt"/>
                <a:ea typeface="+mn-ea"/>
                <a:cs typeface="+mn-cs"/>
              </a:rPr>
              <a:t>, </a:t>
            </a:r>
            <a:r>
              <a:rPr lang="en-GB" sz="1200" b="0" i="1" u="none" strike="noStrike" kern="1200" baseline="0" dirty="0">
                <a:solidFill>
                  <a:schemeClr val="tx1"/>
                </a:solidFill>
                <a:uFillTx/>
                <a:latin typeface="+mn-lt"/>
                <a:ea typeface="+mn-ea"/>
                <a:cs typeface="+mn-cs"/>
              </a:rPr>
              <a:t>of</a:t>
            </a:r>
            <a:r>
              <a:rPr lang="en-GB" sz="1200" b="0" i="0" u="none" strike="noStrike" kern="1200" baseline="0" dirty="0">
                <a:solidFill>
                  <a:schemeClr val="tx1"/>
                </a:solidFill>
                <a:uFillTx/>
                <a:latin typeface="+mn-lt"/>
                <a:ea typeface="+mn-ea"/>
                <a:cs typeface="+mn-cs"/>
              </a:rPr>
              <a:t>, </a:t>
            </a:r>
            <a:r>
              <a:rPr lang="en-GB" sz="1200" b="0" i="1" u="none" strike="noStrike" kern="1200" baseline="0" dirty="0">
                <a:solidFill>
                  <a:schemeClr val="tx1"/>
                </a:solidFill>
                <a:uFillTx/>
                <a:latin typeface="+mn-lt"/>
                <a:ea typeface="+mn-ea"/>
                <a:cs typeface="+mn-cs"/>
              </a:rPr>
              <a:t>in</a:t>
            </a:r>
            <a:r>
              <a:rPr lang="en-GB" sz="1200" b="0" i="0" u="none" strike="noStrike" kern="1200" baseline="0" dirty="0">
                <a:solidFill>
                  <a:schemeClr val="tx1"/>
                </a:solidFill>
                <a:uFillTx/>
                <a:latin typeface="+mn-lt"/>
                <a:ea typeface="+mn-ea"/>
                <a:cs typeface="+mn-cs"/>
              </a:rPr>
              <a:t>, </a:t>
            </a:r>
            <a:r>
              <a:rPr lang="en-GB" sz="1200" b="0" i="1" u="none" strike="noStrike" kern="1200" baseline="0" dirty="0">
                <a:solidFill>
                  <a:schemeClr val="tx1"/>
                </a:solidFill>
                <a:uFillTx/>
                <a:latin typeface="+mn-lt"/>
                <a:ea typeface="+mn-ea"/>
                <a:cs typeface="+mn-cs"/>
              </a:rPr>
              <a:t>for</a:t>
            </a:r>
            <a:r>
              <a:rPr lang="en-GB" sz="1200" b="0" i="0" u="none" strike="noStrike" kern="1200" baseline="0" dirty="0">
                <a:solidFill>
                  <a:schemeClr val="tx1"/>
                </a:solidFill>
                <a:uFillTx/>
                <a:latin typeface="+mn-lt"/>
                <a:ea typeface="+mn-ea"/>
                <a:cs typeface="+mn-cs"/>
              </a:rPr>
              <a:t>). </a:t>
            </a:r>
          </a:p>
        </p:txBody>
      </p:sp>
      <p:sp>
        <p:nvSpPr>
          <p:cNvPr id="4" name="Slide Number Placeholder 3"/>
          <p:cNvSpPr>
            <a:spLocks noGrp="1"/>
          </p:cNvSpPr>
          <p:nvPr>
            <p:ph type="sldNum" sz="quarter" idx="10"/>
          </p:nvPr>
        </p:nvSpPr>
        <p:spPr/>
        <p:txBody>
          <a:bodyPr/>
          <a:lstStyle/>
          <a:p>
            <a:fld id="{A9172C03-0693-46BD-8A2B-EFC0A66DA5AD}" type="slidenum">
              <a:rPr lang="en-GB" smtClean="0">
                <a:uFillTx/>
              </a:rPr>
              <a:t>21</a:t>
            </a:fld>
            <a:endParaRPr lang="en-GB">
              <a:uFillTx/>
            </a:endParaRPr>
          </a:p>
        </p:txBody>
      </p:sp>
    </p:spTree>
    <p:extLst>
      <p:ext uri="{BB962C8B-B14F-4D97-AF65-F5344CB8AC3E}">
        <p14:creationId xmlns:p14="http://schemas.microsoft.com/office/powerpoint/2010/main" val="32901142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solidFill>
                  <a:srgbClr val="6076B4"/>
                </a:solidFill>
                <a:latin typeface="Cambria"/>
              </a:rPr>
              <a:t>The grammatical and social dimensions of CS are complementary to each other (e.g. </a:t>
            </a:r>
            <a:r>
              <a:rPr lang="en-GB" dirty="0" err="1">
                <a:solidFill>
                  <a:srgbClr val="6076B4"/>
                </a:solidFill>
                <a:latin typeface="Cambria"/>
              </a:rPr>
              <a:t>Gumperz</a:t>
            </a:r>
            <a:r>
              <a:rPr lang="en-GB" dirty="0">
                <a:solidFill>
                  <a:srgbClr val="6076B4"/>
                </a:solidFill>
                <a:latin typeface="Cambria"/>
              </a:rPr>
              <a:t> 1967, </a:t>
            </a:r>
            <a:r>
              <a:rPr lang="en-GB" dirty="0" err="1">
                <a:solidFill>
                  <a:srgbClr val="6076B4"/>
                </a:solidFill>
                <a:latin typeface="Cambria"/>
              </a:rPr>
              <a:t>Poplack</a:t>
            </a:r>
            <a:r>
              <a:rPr lang="en-GB" dirty="0">
                <a:solidFill>
                  <a:srgbClr val="6076B4"/>
                </a:solidFill>
                <a:latin typeface="Cambria"/>
              </a:rPr>
              <a:t> 1980)</a:t>
            </a:r>
          </a:p>
          <a:p>
            <a:endParaRPr lang="en-GB" dirty="0">
              <a:solidFill>
                <a:srgbClr val="6076B4"/>
              </a:solidFill>
              <a:latin typeface="Cambria"/>
            </a:endParaRPr>
          </a:p>
          <a:p>
            <a:r>
              <a:rPr lang="en-GB" dirty="0">
                <a:solidFill>
                  <a:srgbClr val="6076B4"/>
                </a:solidFill>
                <a:latin typeface="Cambria"/>
              </a:rPr>
              <a:t>CS due to necessity and CS as the product of choice are not always easy to separate. Many instances of CS are combinations of the two, or somewhere on the border between the two (Gardner-</a:t>
            </a:r>
            <a:r>
              <a:rPr lang="en-GB" dirty="0" err="1">
                <a:solidFill>
                  <a:srgbClr val="6076B4"/>
                </a:solidFill>
                <a:latin typeface="Cambria"/>
              </a:rPr>
              <a:t>Chloros</a:t>
            </a:r>
            <a:r>
              <a:rPr lang="en-GB" dirty="0">
                <a:solidFill>
                  <a:srgbClr val="6076B4"/>
                </a:solidFill>
                <a:latin typeface="Cambria"/>
              </a:rPr>
              <a:t> 2012:106).</a:t>
            </a:r>
          </a:p>
          <a:p>
            <a:endParaRPr lang="en-GB" dirty="0">
              <a:uFillTx/>
            </a:endParaRPr>
          </a:p>
        </p:txBody>
      </p:sp>
      <p:sp>
        <p:nvSpPr>
          <p:cNvPr id="4" name="Slide Number Placeholder 3"/>
          <p:cNvSpPr>
            <a:spLocks noGrp="1"/>
          </p:cNvSpPr>
          <p:nvPr>
            <p:ph type="sldNum" sz="quarter" idx="10"/>
          </p:nvPr>
        </p:nvSpPr>
        <p:spPr/>
        <p:txBody>
          <a:bodyPr/>
          <a:lstStyle/>
          <a:p>
            <a:fld id="{A9172C03-0693-46BD-8A2B-EFC0A66DA5AD}" type="slidenum">
              <a:rPr lang="en-GB" smtClean="0">
                <a:uFillTx/>
              </a:rPr>
              <a:t>22</a:t>
            </a:fld>
            <a:endParaRPr lang="en-GB">
              <a:uFillTx/>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600" dirty="0">
                <a:solidFill>
                  <a:srgbClr val="6076B4"/>
                </a:solidFill>
                <a:uFillTx/>
                <a:latin typeface="Cambria"/>
              </a:rPr>
              <a:t>-Formal features</a:t>
            </a:r>
          </a:p>
          <a:p>
            <a:pPr marL="0" indent="0">
              <a:buNone/>
            </a:pPr>
            <a:r>
              <a:rPr lang="en-GB" sz="1500" dirty="0">
                <a:uFillTx/>
              </a:rPr>
              <a:t>-QUAN perspective (amenable to CS as necessity)</a:t>
            </a:r>
          </a:p>
          <a:p>
            <a:pPr marL="0" indent="0">
              <a:buNone/>
            </a:pPr>
            <a:r>
              <a:rPr lang="en-GB" sz="1500" dirty="0">
                <a:uFillTx/>
              </a:rPr>
              <a:t>-Cross-sectionally</a:t>
            </a:r>
          </a:p>
        </p:txBody>
      </p:sp>
      <p:sp>
        <p:nvSpPr>
          <p:cNvPr id="4" name="Slide Number Placeholder 3"/>
          <p:cNvSpPr>
            <a:spLocks noGrp="1"/>
          </p:cNvSpPr>
          <p:nvPr>
            <p:ph type="sldNum" sz="quarter" idx="10"/>
          </p:nvPr>
        </p:nvSpPr>
        <p:spPr/>
        <p:txBody>
          <a:bodyPr/>
          <a:lstStyle/>
          <a:p>
            <a:fld id="{ABD076B4-9DDE-4E09-93D0-447069A2DA80}" type="slidenum">
              <a:rPr lang="en-GB" smtClean="0">
                <a:uFillTx/>
              </a:rPr>
              <a:t>23</a:t>
            </a:fld>
            <a:endParaRPr lang="en-GB">
              <a:uFillTx/>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dirty="0">
                <a:solidFill>
                  <a:srgbClr val="6076B4"/>
                </a:solidFill>
                <a:uFillTx/>
                <a:latin typeface="Cambria"/>
              </a:rPr>
              <a:t>-Functional features</a:t>
            </a:r>
          </a:p>
          <a:p>
            <a:pPr marL="0" indent="0">
              <a:buNone/>
            </a:pPr>
            <a:r>
              <a:rPr lang="en-GB" sz="1200" dirty="0">
                <a:uFillTx/>
              </a:rPr>
              <a:t>-QUAL perspective (amenable to CS as choice)</a:t>
            </a:r>
          </a:p>
          <a:p>
            <a:pPr marL="0" indent="0">
              <a:buNone/>
            </a:pPr>
            <a:r>
              <a:rPr lang="en-GB" sz="1200" dirty="0">
                <a:uFillTx/>
              </a:rPr>
              <a:t>-Longitudinally</a:t>
            </a:r>
          </a:p>
          <a:p>
            <a:pPr defTabSz="947693">
              <a:defRPr>
                <a:uFillTx/>
              </a:defRPr>
            </a:pPr>
            <a:endParaRPr lang="en-GB" dirty="0">
              <a:uFillTx/>
            </a:endParaRPr>
          </a:p>
        </p:txBody>
      </p:sp>
      <p:sp>
        <p:nvSpPr>
          <p:cNvPr id="4" name="Slide Number Placeholder 3"/>
          <p:cNvSpPr>
            <a:spLocks noGrp="1"/>
          </p:cNvSpPr>
          <p:nvPr>
            <p:ph type="sldNum" sz="quarter" idx="10"/>
          </p:nvPr>
        </p:nvSpPr>
        <p:spPr/>
        <p:txBody>
          <a:bodyPr/>
          <a:lstStyle/>
          <a:p>
            <a:fld id="{A9172C03-0693-46BD-8A2B-EFC0A66DA5AD}" type="slidenum">
              <a:rPr lang="en-GB" smtClean="0">
                <a:uFillTx/>
              </a:rPr>
              <a:t>24</a:t>
            </a:fld>
            <a:endParaRPr lang="en-GB">
              <a:uFillTx/>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7693">
              <a:defRPr>
                <a:uFillTx/>
              </a:defRPr>
            </a:pPr>
            <a:endParaRPr lang="en-GB" dirty="0">
              <a:uFillTx/>
            </a:endParaRPr>
          </a:p>
        </p:txBody>
      </p:sp>
      <p:sp>
        <p:nvSpPr>
          <p:cNvPr id="4" name="Slide Number Placeholder 3"/>
          <p:cNvSpPr>
            <a:spLocks noGrp="1"/>
          </p:cNvSpPr>
          <p:nvPr>
            <p:ph type="sldNum" sz="quarter" idx="10"/>
          </p:nvPr>
        </p:nvSpPr>
        <p:spPr/>
        <p:txBody>
          <a:bodyPr/>
          <a:lstStyle/>
          <a:p>
            <a:fld id="{A9172C03-0693-46BD-8A2B-EFC0A66DA5AD}" type="slidenum">
              <a:rPr lang="en-GB" smtClean="0">
                <a:uFillTx/>
              </a:rPr>
              <a:t>25</a:t>
            </a:fld>
            <a:endParaRPr lang="en-GB">
              <a:uFillTx/>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indent="-457200">
              <a:buFont typeface="+mj-lt"/>
              <a:buAutoNum type="arabicPeriod"/>
            </a:pPr>
            <a:endParaRPr lang="en-GB" dirty="0">
              <a:solidFill>
                <a:srgbClr val="6076B4"/>
              </a:solidFill>
              <a:latin typeface="Cambria"/>
              <a:cs typeface="Cambria"/>
            </a:endParaRPr>
          </a:p>
        </p:txBody>
      </p:sp>
      <p:sp>
        <p:nvSpPr>
          <p:cNvPr id="4" name="Slide Number Placeholder 3"/>
          <p:cNvSpPr>
            <a:spLocks noGrp="1"/>
          </p:cNvSpPr>
          <p:nvPr>
            <p:ph type="sldNum" sz="quarter" idx="10"/>
          </p:nvPr>
        </p:nvSpPr>
        <p:spPr/>
        <p:txBody>
          <a:bodyPr/>
          <a:lstStyle/>
          <a:p>
            <a:fld id="{A9172C03-0693-46BD-8A2B-EFC0A66DA5AD}" type="slidenum">
              <a:rPr lang="en-GB" smtClean="0">
                <a:uFillTx/>
              </a:rPr>
              <a:t>26</a:t>
            </a:fld>
            <a:endParaRPr lang="en-GB">
              <a:uFillTx/>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uFillTx/>
            </a:endParaRPr>
          </a:p>
        </p:txBody>
      </p:sp>
      <p:sp>
        <p:nvSpPr>
          <p:cNvPr id="4" name="Slide Number Placeholder 3"/>
          <p:cNvSpPr>
            <a:spLocks noGrp="1"/>
          </p:cNvSpPr>
          <p:nvPr>
            <p:ph type="sldNum" sz="quarter" idx="10"/>
          </p:nvPr>
        </p:nvSpPr>
        <p:spPr/>
        <p:txBody>
          <a:bodyPr/>
          <a:lstStyle/>
          <a:p>
            <a:fld id="{A9172C03-0693-46BD-8A2B-EFC0A66DA5AD}" type="slidenum">
              <a:rPr lang="en-GB" smtClean="0">
                <a:uFillTx/>
              </a:rPr>
              <a:t>27</a:t>
            </a:fld>
            <a:endParaRPr lang="en-GB">
              <a:uFillTx/>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uFillTx/>
            </a:endParaRPr>
          </a:p>
          <a:p>
            <a:endParaRPr lang="en-GB" dirty="0">
              <a:uFillTx/>
            </a:endParaRPr>
          </a:p>
        </p:txBody>
      </p:sp>
      <p:sp>
        <p:nvSpPr>
          <p:cNvPr id="4" name="Slide Number Placeholder 3"/>
          <p:cNvSpPr>
            <a:spLocks noGrp="1"/>
          </p:cNvSpPr>
          <p:nvPr>
            <p:ph type="sldNum" sz="quarter" idx="10"/>
          </p:nvPr>
        </p:nvSpPr>
        <p:spPr/>
        <p:txBody>
          <a:bodyPr/>
          <a:lstStyle/>
          <a:p>
            <a:fld id="{A9172C03-0693-46BD-8A2B-EFC0A66DA5AD}" type="slidenum">
              <a:rPr lang="en-GB" smtClean="0">
                <a:uFillTx/>
              </a:rPr>
              <a:t>28</a:t>
            </a:fld>
            <a:endParaRPr lang="en-GB">
              <a:uFillTx/>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uFillTx/>
            </a:endParaRPr>
          </a:p>
        </p:txBody>
      </p:sp>
      <p:sp>
        <p:nvSpPr>
          <p:cNvPr id="4" name="Slide Number Placeholder 3"/>
          <p:cNvSpPr>
            <a:spLocks noGrp="1"/>
          </p:cNvSpPr>
          <p:nvPr>
            <p:ph type="sldNum" sz="quarter" idx="10"/>
          </p:nvPr>
        </p:nvSpPr>
        <p:spPr/>
        <p:txBody>
          <a:bodyPr/>
          <a:lstStyle/>
          <a:p>
            <a:fld id="{A9172C03-0693-46BD-8A2B-EFC0A66DA5AD}" type="slidenum">
              <a:rPr lang="en-GB" smtClean="0">
                <a:uFillTx/>
              </a:rPr>
              <a:t>29</a:t>
            </a:fld>
            <a:endParaRPr lang="en-GB">
              <a:uFillTx/>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uFillTx/>
            </a:endParaRPr>
          </a:p>
        </p:txBody>
      </p:sp>
      <p:sp>
        <p:nvSpPr>
          <p:cNvPr id="4" name="Slide Number Placeholder 3"/>
          <p:cNvSpPr>
            <a:spLocks noGrp="1"/>
          </p:cNvSpPr>
          <p:nvPr>
            <p:ph type="sldNum" sz="quarter" idx="10"/>
          </p:nvPr>
        </p:nvSpPr>
        <p:spPr/>
        <p:txBody>
          <a:bodyPr/>
          <a:lstStyle/>
          <a:p>
            <a:fld id="{A9172C03-0693-46BD-8A2B-EFC0A66DA5AD}" type="slidenum">
              <a:rPr lang="en-GB" smtClean="0">
                <a:uFillTx/>
              </a:rPr>
              <a:t>30</a:t>
            </a:fld>
            <a:endParaRPr lang="en-GB">
              <a:uFillTx/>
            </a:endParaRPr>
          </a:p>
        </p:txBody>
      </p:sp>
    </p:spTree>
    <p:extLst>
      <p:ext uri="{BB962C8B-B14F-4D97-AF65-F5344CB8AC3E}">
        <p14:creationId xmlns:p14="http://schemas.microsoft.com/office/powerpoint/2010/main" val="7471437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uFillTx/>
              </a:defRPr>
            </a:lvl1pPr>
          </a:lstStyle>
          <a:p>
            <a:r>
              <a:rPr lang="en-GB">
                <a:uFillTx/>
              </a:rPr>
              <a:t>Click to edit Master title style</a:t>
            </a:r>
            <a:endParaRPr lang="en-US" dirty="0">
              <a:uFillTx/>
            </a:endParaRPr>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uFillTx/>
              </a:defRPr>
            </a:lvl1pPr>
            <a:lvl2pPr marL="457200" indent="0" algn="ctr">
              <a:buNone/>
              <a:defRPr>
                <a:solidFill>
                  <a:schemeClr val="tx1">
                    <a:tint val="75000"/>
                  </a:schemeClr>
                </a:solidFill>
                <a:uFillTx/>
              </a:defRPr>
            </a:lvl2pPr>
            <a:lvl3pPr marL="914400" indent="0" algn="ctr">
              <a:buNone/>
              <a:defRPr>
                <a:solidFill>
                  <a:schemeClr val="tx1">
                    <a:tint val="75000"/>
                  </a:schemeClr>
                </a:solidFill>
                <a:uFillTx/>
              </a:defRPr>
            </a:lvl3pPr>
            <a:lvl4pPr marL="1371600" indent="0" algn="ctr">
              <a:buNone/>
              <a:defRPr>
                <a:solidFill>
                  <a:schemeClr val="tx1">
                    <a:tint val="75000"/>
                  </a:schemeClr>
                </a:solidFill>
                <a:uFillTx/>
              </a:defRPr>
            </a:lvl4pPr>
            <a:lvl5pPr marL="1828800" indent="0" algn="ctr">
              <a:buNone/>
              <a:defRPr>
                <a:solidFill>
                  <a:schemeClr val="tx1">
                    <a:tint val="75000"/>
                  </a:schemeClr>
                </a:solidFill>
                <a:uFillTx/>
              </a:defRPr>
            </a:lvl5pPr>
            <a:lvl6pPr marL="2286000" indent="0" algn="ctr">
              <a:buNone/>
              <a:defRPr>
                <a:solidFill>
                  <a:schemeClr val="tx1">
                    <a:tint val="75000"/>
                  </a:schemeClr>
                </a:solidFill>
                <a:uFillTx/>
              </a:defRPr>
            </a:lvl6pPr>
            <a:lvl7pPr marL="2743200" indent="0" algn="ctr">
              <a:buNone/>
              <a:defRPr>
                <a:solidFill>
                  <a:schemeClr val="tx1">
                    <a:tint val="75000"/>
                  </a:schemeClr>
                </a:solidFill>
                <a:uFillTx/>
              </a:defRPr>
            </a:lvl7pPr>
            <a:lvl8pPr marL="3200400" indent="0" algn="ctr">
              <a:buNone/>
              <a:defRPr>
                <a:solidFill>
                  <a:schemeClr val="tx1">
                    <a:tint val="75000"/>
                  </a:schemeClr>
                </a:solidFill>
                <a:uFillTx/>
              </a:defRPr>
            </a:lvl8pPr>
            <a:lvl9pPr marL="3657600" indent="0" algn="ctr">
              <a:buNone/>
              <a:defRPr>
                <a:solidFill>
                  <a:schemeClr val="tx1">
                    <a:tint val="75000"/>
                  </a:schemeClr>
                </a:solidFill>
                <a:uFillTx/>
              </a:defRPr>
            </a:lvl9pPr>
          </a:lstStyle>
          <a:p>
            <a:r>
              <a:rPr lang="en-GB">
                <a:uFillTx/>
              </a:rPr>
              <a:t>Click to edit Master subtitle style</a:t>
            </a:r>
            <a:endParaRPr lang="en-US" dirty="0">
              <a:uFillTx/>
            </a:endParaRPr>
          </a:p>
        </p:txBody>
      </p:sp>
      <p:sp>
        <p:nvSpPr>
          <p:cNvPr id="7" name="Date Placeholder 6"/>
          <p:cNvSpPr>
            <a:spLocks noGrp="1"/>
          </p:cNvSpPr>
          <p:nvPr>
            <p:ph type="dt" sz="half" idx="10"/>
          </p:nvPr>
        </p:nvSpPr>
        <p:spPr/>
        <p:txBody>
          <a:bodyPr/>
          <a:lstStyle/>
          <a:p>
            <a:fld id="{216C5678-EE20-4FA5-88E2-6E0BD67A2E26}" type="datetime1">
              <a:rPr lang="en-US" smtClean="0">
                <a:uFillTx/>
              </a:rPr>
              <a:t>1/19/2019</a:t>
            </a:fld>
            <a:endParaRPr lang="en-US" dirty="0">
              <a:uFillTx/>
            </a:endParaRPr>
          </a:p>
        </p:txBody>
      </p:sp>
      <p:sp>
        <p:nvSpPr>
          <p:cNvPr id="8" name="Slide Number Placeholder 7"/>
          <p:cNvSpPr>
            <a:spLocks noGrp="1"/>
          </p:cNvSpPr>
          <p:nvPr>
            <p:ph type="sldNum" sz="quarter" idx="11"/>
          </p:nvPr>
        </p:nvSpPr>
        <p:spPr/>
        <p:txBody>
          <a:bodyPr/>
          <a:lstStyle/>
          <a:p>
            <a:fld id="{BA9B540C-44DA-4F69-89C9-7C84606640D3}" type="slidenum">
              <a:rPr lang="en-US" smtClean="0">
                <a:uFillTx/>
              </a:rPr>
              <a:pPr/>
              <a:t>‹#›</a:t>
            </a:fld>
            <a:endParaRPr lang="en-US" dirty="0">
              <a:uFillTx/>
            </a:endParaRPr>
          </a:p>
        </p:txBody>
      </p:sp>
      <p:sp>
        <p:nvSpPr>
          <p:cNvPr id="9" name="Footer Placeholder 8"/>
          <p:cNvSpPr>
            <a:spLocks noGrp="1"/>
          </p:cNvSpPr>
          <p:nvPr>
            <p:ph type="ftr" sz="quarter" idx="12"/>
          </p:nvPr>
        </p:nvSpPr>
        <p:spPr/>
        <p:txBody>
          <a:bodyPr/>
          <a:lstStyle/>
          <a:p>
            <a:r>
              <a:rPr lang="en-US">
                <a:uFillTx/>
              </a:rPr>
              <a:t>Footer Text</a:t>
            </a:r>
            <a:endParaRPr lang="en-US" dirty="0">
              <a:uFillTx/>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uFillTx/>
              </a:rPr>
              <a:t>Click to edit Master title style</a:t>
            </a:r>
            <a:endParaRPr lang="en-US" dirty="0">
              <a:uFillTx/>
            </a:endParaRPr>
          </a:p>
        </p:txBody>
      </p:sp>
      <p:sp>
        <p:nvSpPr>
          <p:cNvPr id="3" name="Content Placeholder 2"/>
          <p:cNvSpPr>
            <a:spLocks noGrp="1"/>
          </p:cNvSpPr>
          <p:nvPr>
            <p:ph idx="1"/>
          </p:nvPr>
        </p:nvSpPr>
        <p:spPr/>
        <p:txBody>
          <a:bodyPr/>
          <a:lstStyle>
            <a:lvl5pPr>
              <a:defRPr>
                <a:uFillTx/>
              </a:defRPr>
            </a:lvl5pPr>
            <a:lvl6pPr>
              <a:defRPr>
                <a:uFillTx/>
              </a:defRPr>
            </a:lvl6pPr>
            <a:lvl7pPr>
              <a:defRPr>
                <a:uFillTx/>
              </a:defRPr>
            </a:lvl7pPr>
            <a:lvl8pPr>
              <a:defRPr>
                <a:uFillTx/>
              </a:defRPr>
            </a:lvl8pPr>
            <a:lvl9pPr>
              <a:buFont typeface="Arial" pitchFamily="34" charset="0"/>
              <a:buChar char="•"/>
              <a:defRPr>
                <a:uFillTx/>
              </a:defRPr>
            </a:lvl9pPr>
          </a:lstStyle>
          <a:p>
            <a:pPr lvl="0"/>
            <a:r>
              <a:rPr lang="en-GB">
                <a:uFillTx/>
              </a:rPr>
              <a:t>Click to edit Master text styles</a:t>
            </a:r>
          </a:p>
          <a:p>
            <a:pPr lvl="1"/>
            <a:r>
              <a:rPr lang="en-GB">
                <a:uFillTx/>
              </a:rPr>
              <a:t>Second level</a:t>
            </a:r>
          </a:p>
          <a:p>
            <a:pPr lvl="2"/>
            <a:r>
              <a:rPr lang="en-GB">
                <a:uFillTx/>
              </a:rPr>
              <a:t>Third level</a:t>
            </a:r>
          </a:p>
          <a:p>
            <a:pPr lvl="3"/>
            <a:r>
              <a:rPr lang="en-GB">
                <a:uFillTx/>
              </a:rPr>
              <a:t>Fourth level</a:t>
            </a:r>
          </a:p>
          <a:p>
            <a:pPr lvl="4"/>
            <a:r>
              <a:rPr lang="en-GB">
                <a:uFillTx/>
              </a:rPr>
              <a:t>Fifth level</a:t>
            </a:r>
            <a:endParaRPr lang="en-US" dirty="0">
              <a:uFillTx/>
            </a:endParaRPr>
          </a:p>
        </p:txBody>
      </p:sp>
      <p:sp>
        <p:nvSpPr>
          <p:cNvPr id="4" name="Date Placeholder 3"/>
          <p:cNvSpPr>
            <a:spLocks noGrp="1"/>
          </p:cNvSpPr>
          <p:nvPr>
            <p:ph type="dt" sz="half" idx="10"/>
          </p:nvPr>
        </p:nvSpPr>
        <p:spPr/>
        <p:txBody>
          <a:bodyPr/>
          <a:lstStyle/>
          <a:p>
            <a:fld id="{B11D738E-8962-435F-8C43-147B8DD7E819}" type="datetime1">
              <a:rPr lang="en-US" smtClean="0">
                <a:uFillTx/>
              </a:rPr>
              <a:t>1/19/2019</a:t>
            </a:fld>
            <a:endParaRPr lang="en-US">
              <a:uFillTx/>
            </a:endParaRPr>
          </a:p>
        </p:txBody>
      </p:sp>
      <p:sp>
        <p:nvSpPr>
          <p:cNvPr id="5" name="Footer Placeholder 4"/>
          <p:cNvSpPr>
            <a:spLocks noGrp="1"/>
          </p:cNvSpPr>
          <p:nvPr>
            <p:ph type="ftr" sz="quarter" idx="11"/>
          </p:nvPr>
        </p:nvSpPr>
        <p:spPr/>
        <p:txBody>
          <a:bodyPr/>
          <a:lstStyle/>
          <a:p>
            <a:r>
              <a:rPr lang="en-US">
                <a:uFillTx/>
              </a:rPr>
              <a:t>Footer Text</a:t>
            </a:r>
          </a:p>
        </p:txBody>
      </p:sp>
      <p:sp>
        <p:nvSpPr>
          <p:cNvPr id="6" name="Slide Number Placeholder 5"/>
          <p:cNvSpPr>
            <a:spLocks noGrp="1"/>
          </p:cNvSpPr>
          <p:nvPr>
            <p:ph type="sldNum" sz="quarter" idx="12"/>
          </p:nvPr>
        </p:nvSpPr>
        <p:spPr/>
        <p:txBody>
          <a:bodyPr/>
          <a:lstStyle/>
          <a:p>
            <a:fld id="{BA9B540C-44DA-4F69-89C9-7C84606640D3}" type="slidenum">
              <a:rPr lang="en-US" smtClean="0">
                <a:uFillTx/>
              </a:rPr>
              <a:pPr/>
              <a:t>‹#›</a:t>
            </a:fld>
            <a:endParaRPr lang="en-US">
              <a:uFillTx/>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srgbClr val="000000">
                      <a:alpha val="25000"/>
                    </a:srgbClr>
                  </a:outerShdw>
                </a:effectLst>
                <a:uFillTx/>
                <a:latin typeface="+mn-lt"/>
                <a:ea typeface="+mj-ea"/>
                <a:cs typeface="+mj-cs"/>
              </a:defRPr>
            </a:lvl1pPr>
          </a:lstStyle>
          <a:p>
            <a:r>
              <a:rPr lang="en-GB">
                <a:uFillTx/>
              </a:rPr>
              <a:t>Click to edit Master title style</a:t>
            </a:r>
            <a:endParaRPr lang="en-US" dirty="0">
              <a:uFillTx/>
            </a:endParaRPr>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uFillTx/>
              </a:defRPr>
            </a:lvl1pPr>
            <a:lvl2pPr marL="457200" indent="0">
              <a:buNone/>
              <a:defRPr sz="1800">
                <a:solidFill>
                  <a:schemeClr val="tx1">
                    <a:tint val="75000"/>
                  </a:schemeClr>
                </a:solidFill>
                <a:uFillTx/>
              </a:defRPr>
            </a:lvl2pPr>
            <a:lvl3pPr marL="914400" indent="0">
              <a:buNone/>
              <a:defRPr sz="1600">
                <a:solidFill>
                  <a:schemeClr val="tx1">
                    <a:tint val="75000"/>
                  </a:schemeClr>
                </a:solidFill>
                <a:uFillTx/>
              </a:defRPr>
            </a:lvl3pPr>
            <a:lvl4pPr marL="1371600" indent="0">
              <a:buNone/>
              <a:defRPr sz="1400">
                <a:solidFill>
                  <a:schemeClr val="tx1">
                    <a:tint val="75000"/>
                  </a:schemeClr>
                </a:solidFill>
                <a:uFillTx/>
              </a:defRPr>
            </a:lvl4pPr>
            <a:lvl5pPr marL="1828800" indent="0">
              <a:buNone/>
              <a:defRPr sz="1400">
                <a:solidFill>
                  <a:schemeClr val="tx1">
                    <a:tint val="75000"/>
                  </a:schemeClr>
                </a:solidFill>
                <a:uFillTx/>
              </a:defRPr>
            </a:lvl5pPr>
            <a:lvl6pPr marL="2286000" indent="0">
              <a:buNone/>
              <a:defRPr sz="1400">
                <a:solidFill>
                  <a:schemeClr val="tx1">
                    <a:tint val="75000"/>
                  </a:schemeClr>
                </a:solidFill>
                <a:uFillTx/>
              </a:defRPr>
            </a:lvl6pPr>
            <a:lvl7pPr marL="2743200" indent="0">
              <a:buNone/>
              <a:defRPr sz="1400">
                <a:solidFill>
                  <a:schemeClr val="tx1">
                    <a:tint val="75000"/>
                  </a:schemeClr>
                </a:solidFill>
                <a:uFillTx/>
              </a:defRPr>
            </a:lvl7pPr>
            <a:lvl8pPr marL="3200400" indent="0">
              <a:buNone/>
              <a:defRPr sz="1400">
                <a:solidFill>
                  <a:schemeClr val="tx1">
                    <a:tint val="75000"/>
                  </a:schemeClr>
                </a:solidFill>
                <a:uFillTx/>
              </a:defRPr>
            </a:lvl8pPr>
            <a:lvl9pPr marL="3657600" indent="0">
              <a:buNone/>
              <a:defRPr sz="1400">
                <a:solidFill>
                  <a:schemeClr val="tx1">
                    <a:tint val="75000"/>
                  </a:schemeClr>
                </a:solidFill>
                <a:uFillTx/>
              </a:defRPr>
            </a:lvl9pPr>
          </a:lstStyle>
          <a:p>
            <a:pPr lvl="0"/>
            <a:r>
              <a:rPr lang="en-GB">
                <a:uFillTx/>
              </a:rPr>
              <a:t>Click to edit Master text styles</a:t>
            </a:r>
          </a:p>
        </p:txBody>
      </p:sp>
      <p:sp>
        <p:nvSpPr>
          <p:cNvPr id="4" name="Date Placeholder 3"/>
          <p:cNvSpPr>
            <a:spLocks noGrp="1"/>
          </p:cNvSpPr>
          <p:nvPr>
            <p:ph type="dt" sz="half" idx="10"/>
          </p:nvPr>
        </p:nvSpPr>
        <p:spPr/>
        <p:txBody>
          <a:bodyPr/>
          <a:lstStyle/>
          <a:p>
            <a:fld id="{09CAEA93-55E7-4DA9-90C2-089A26EEFEC4}" type="datetime1">
              <a:rPr lang="en-US" smtClean="0">
                <a:uFillTx/>
              </a:rPr>
              <a:t>1/19/2019</a:t>
            </a:fld>
            <a:endParaRPr lang="en-US">
              <a:uFillTx/>
            </a:endParaRPr>
          </a:p>
        </p:txBody>
      </p:sp>
      <p:sp>
        <p:nvSpPr>
          <p:cNvPr id="5" name="Footer Placeholder 4"/>
          <p:cNvSpPr>
            <a:spLocks noGrp="1"/>
          </p:cNvSpPr>
          <p:nvPr>
            <p:ph type="ftr" sz="quarter" idx="11"/>
          </p:nvPr>
        </p:nvSpPr>
        <p:spPr/>
        <p:txBody>
          <a:bodyPr/>
          <a:lstStyle/>
          <a:p>
            <a:r>
              <a:rPr lang="en-US">
                <a:uFillTx/>
              </a:rPr>
              <a:t>Footer Text</a:t>
            </a:r>
          </a:p>
        </p:txBody>
      </p:sp>
      <p:sp>
        <p:nvSpPr>
          <p:cNvPr id="6" name="Slide Number Placeholder 5"/>
          <p:cNvSpPr>
            <a:spLocks noGrp="1"/>
          </p:cNvSpPr>
          <p:nvPr>
            <p:ph type="sldNum" sz="quarter" idx="12"/>
          </p:nvPr>
        </p:nvSpPr>
        <p:spPr/>
        <p:txBody>
          <a:bodyPr/>
          <a:lstStyle/>
          <a:p>
            <a:fld id="{BA9B540C-44DA-4F69-89C9-7C84606640D3}" type="slidenum">
              <a:rPr lang="en-US" smtClean="0">
                <a:uFillTx/>
              </a:rPr>
              <a:pPr/>
              <a:t>‹#›</a:t>
            </a:fld>
            <a:endParaRPr lang="en-US">
              <a:uFillTx/>
            </a:endParaRPr>
          </a:p>
        </p:txBody>
      </p:sp>
      <p:sp>
        <p:nvSpPr>
          <p:cNvPr id="7" name="Oval 6"/>
          <p:cNvSpPr>
            <a:spLocks/>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uFillTx/>
            </a:endParaRPr>
          </a:p>
        </p:txBody>
      </p:sp>
      <p:sp>
        <p:nvSpPr>
          <p:cNvPr id="8" name="Oval 7"/>
          <p:cNvSpPr>
            <a:spLocks/>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uFillTx/>
            </a:endParaRPr>
          </a:p>
        </p:txBody>
      </p:sp>
      <p:sp>
        <p:nvSpPr>
          <p:cNvPr id="9" name="Oval 8"/>
          <p:cNvSpPr>
            <a:spLocks/>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uFillTx/>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uFillTx/>
              </a:rPr>
              <a:t>Click to edit Master title style</a:t>
            </a:r>
            <a:endParaRPr lang="en-US">
              <a:uFillTx/>
            </a:endParaRPr>
          </a:p>
        </p:txBody>
      </p:sp>
      <p:sp>
        <p:nvSpPr>
          <p:cNvPr id="4" name="Content Placeholder 3"/>
          <p:cNvSpPr>
            <a:spLocks noGrp="1"/>
          </p:cNvSpPr>
          <p:nvPr>
            <p:ph sz="half" idx="2"/>
          </p:nvPr>
        </p:nvSpPr>
        <p:spPr>
          <a:xfrm>
            <a:off x="4648200" y="1600200"/>
            <a:ext cx="4038600" cy="4525963"/>
          </a:xfrm>
        </p:spPr>
        <p:txBody>
          <a:bodyPr/>
          <a:lstStyle>
            <a:lvl1pPr>
              <a:defRPr sz="2400">
                <a:uFillTx/>
              </a:defRPr>
            </a:lvl1pPr>
            <a:lvl2pPr>
              <a:defRPr sz="1600">
                <a:uFillTx/>
              </a:defRPr>
            </a:lvl2pPr>
            <a:lvl3pPr>
              <a:defRPr sz="1600">
                <a:uFillTx/>
              </a:defRPr>
            </a:lvl3pPr>
            <a:lvl4pPr>
              <a:defRPr sz="1600">
                <a:uFillTx/>
              </a:defRPr>
            </a:lvl4pPr>
            <a:lvl5pPr>
              <a:defRPr sz="1600">
                <a:uFillTx/>
              </a:defRPr>
            </a:lvl5pPr>
            <a:lvl6pPr>
              <a:defRPr sz="1600">
                <a:uFillTx/>
              </a:defRPr>
            </a:lvl6pPr>
            <a:lvl7pPr>
              <a:defRPr sz="1600">
                <a:uFillTx/>
              </a:defRPr>
            </a:lvl7pPr>
            <a:lvl8pPr>
              <a:defRPr sz="1600">
                <a:uFillTx/>
              </a:defRPr>
            </a:lvl8pPr>
            <a:lvl9pPr>
              <a:defRPr sz="1600">
                <a:uFillTx/>
              </a:defRPr>
            </a:lvl9pPr>
          </a:lstStyle>
          <a:p>
            <a:pPr lvl="0"/>
            <a:r>
              <a:rPr lang="en-GB">
                <a:uFillTx/>
              </a:rPr>
              <a:t>Click to edit Master text styles</a:t>
            </a:r>
          </a:p>
          <a:p>
            <a:pPr lvl="1"/>
            <a:r>
              <a:rPr lang="en-GB">
                <a:uFillTx/>
              </a:rPr>
              <a:t>Second level</a:t>
            </a:r>
          </a:p>
          <a:p>
            <a:pPr lvl="2"/>
            <a:r>
              <a:rPr lang="en-GB">
                <a:uFillTx/>
              </a:rPr>
              <a:t>Third level</a:t>
            </a:r>
          </a:p>
          <a:p>
            <a:pPr lvl="3"/>
            <a:r>
              <a:rPr lang="en-GB">
                <a:uFillTx/>
              </a:rPr>
              <a:t>Fourth level</a:t>
            </a:r>
          </a:p>
          <a:p>
            <a:pPr lvl="4"/>
            <a:r>
              <a:rPr lang="en-GB">
                <a:uFillTx/>
              </a:rPr>
              <a:t>Fifth level</a:t>
            </a:r>
            <a:endParaRPr lang="en-US" dirty="0">
              <a:uFillTx/>
            </a:endParaRPr>
          </a:p>
        </p:txBody>
      </p:sp>
      <p:sp>
        <p:nvSpPr>
          <p:cNvPr id="5" name="Date Placeholder 4"/>
          <p:cNvSpPr>
            <a:spLocks noGrp="1"/>
          </p:cNvSpPr>
          <p:nvPr>
            <p:ph type="dt" sz="half" idx="10"/>
          </p:nvPr>
        </p:nvSpPr>
        <p:spPr/>
        <p:txBody>
          <a:bodyPr/>
          <a:lstStyle/>
          <a:p>
            <a:fld id="{E34CF3C7-6809-4F39-BD67-A75817BDDE0A}" type="datetime1">
              <a:rPr lang="en-US" smtClean="0">
                <a:uFillTx/>
              </a:rPr>
              <a:t>1/19/2019</a:t>
            </a:fld>
            <a:endParaRPr lang="en-US">
              <a:uFillTx/>
            </a:endParaRPr>
          </a:p>
        </p:txBody>
      </p:sp>
      <p:sp>
        <p:nvSpPr>
          <p:cNvPr id="6" name="Footer Placeholder 5"/>
          <p:cNvSpPr>
            <a:spLocks noGrp="1"/>
          </p:cNvSpPr>
          <p:nvPr>
            <p:ph type="ftr" sz="quarter" idx="11"/>
          </p:nvPr>
        </p:nvSpPr>
        <p:spPr/>
        <p:txBody>
          <a:bodyPr/>
          <a:lstStyle/>
          <a:p>
            <a:r>
              <a:rPr lang="en-US">
                <a:uFillTx/>
              </a:rPr>
              <a:t>Footer Text</a:t>
            </a:r>
          </a:p>
        </p:txBody>
      </p:sp>
      <p:sp>
        <p:nvSpPr>
          <p:cNvPr id="7" name="Slide Number Placeholder 6"/>
          <p:cNvSpPr>
            <a:spLocks noGrp="1"/>
          </p:cNvSpPr>
          <p:nvPr>
            <p:ph type="sldNum" sz="quarter" idx="12"/>
          </p:nvPr>
        </p:nvSpPr>
        <p:spPr/>
        <p:txBody>
          <a:bodyPr/>
          <a:lstStyle/>
          <a:p>
            <a:fld id="{BA9B540C-44DA-4F69-89C9-7C84606640D3}" type="slidenum">
              <a:rPr lang="en-US" smtClean="0">
                <a:uFillTx/>
              </a:rPr>
              <a:pPr/>
              <a:t>‹#›</a:t>
            </a:fld>
            <a:endParaRPr lang="en-US">
              <a:uFillTx/>
            </a:endParaRPr>
          </a:p>
        </p:txBody>
      </p:sp>
      <p:sp>
        <p:nvSpPr>
          <p:cNvPr id="9" name="Content Placeholder 8"/>
          <p:cNvSpPr>
            <a:spLocks noGrp="1"/>
          </p:cNvSpPr>
          <p:nvPr>
            <p:ph sz="quarter" idx="13"/>
          </p:nvPr>
        </p:nvSpPr>
        <p:spPr>
          <a:xfrm>
            <a:off x="365760" y="1600200"/>
            <a:ext cx="4041648" cy="4526280"/>
          </a:xfrm>
        </p:spPr>
        <p:txBody>
          <a:bodyPr/>
          <a:lstStyle/>
          <a:p>
            <a:pPr lvl="0"/>
            <a:r>
              <a:rPr lang="en-GB">
                <a:uFillTx/>
              </a:rPr>
              <a:t>Click to edit Master text styles</a:t>
            </a:r>
          </a:p>
          <a:p>
            <a:pPr lvl="1"/>
            <a:r>
              <a:rPr lang="en-GB">
                <a:uFillTx/>
              </a:rPr>
              <a:t>Second level</a:t>
            </a:r>
          </a:p>
          <a:p>
            <a:pPr lvl="2"/>
            <a:r>
              <a:rPr lang="en-GB">
                <a:uFillTx/>
              </a:rPr>
              <a:t>Third level</a:t>
            </a:r>
          </a:p>
          <a:p>
            <a:pPr lvl="3"/>
            <a:r>
              <a:rPr lang="en-GB">
                <a:uFillTx/>
              </a:rPr>
              <a:t>Fourth level</a:t>
            </a:r>
          </a:p>
          <a:p>
            <a:pPr lvl="4"/>
            <a:r>
              <a:rPr lang="en-GB">
                <a:uFillTx/>
              </a:rPr>
              <a:t>Fifth level</a:t>
            </a:r>
            <a:endParaRPr lang="en-US">
              <a:uFillTx/>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uFillTx/>
              </a:defRPr>
            </a:lvl1pPr>
          </a:lstStyle>
          <a:p>
            <a:r>
              <a:rPr lang="en-GB">
                <a:uFillTx/>
              </a:rPr>
              <a:t>Click to edit Master title style</a:t>
            </a:r>
            <a:endParaRPr lang="en-US">
              <a:uFillTx/>
            </a:endParaRPr>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uFillTx/>
              </a:defRPr>
            </a:lvl1pPr>
            <a:lvl2pPr marL="457200" indent="0">
              <a:buNone/>
              <a:defRPr sz="2000" b="1">
                <a:uFillTx/>
              </a:defRPr>
            </a:lvl2pPr>
            <a:lvl3pPr marL="914400" indent="0">
              <a:buNone/>
              <a:defRPr sz="1800" b="1">
                <a:uFillTx/>
              </a:defRPr>
            </a:lvl3pPr>
            <a:lvl4pPr marL="1371600" indent="0">
              <a:buNone/>
              <a:defRPr sz="1600" b="1">
                <a:uFillTx/>
              </a:defRPr>
            </a:lvl4pPr>
            <a:lvl5pPr marL="1828800" indent="0">
              <a:buNone/>
              <a:defRPr sz="1600" b="1">
                <a:uFillTx/>
              </a:defRPr>
            </a:lvl5pPr>
            <a:lvl6pPr marL="2286000" indent="0">
              <a:buNone/>
              <a:defRPr sz="1600" b="1">
                <a:uFillTx/>
              </a:defRPr>
            </a:lvl6pPr>
            <a:lvl7pPr marL="2743200" indent="0">
              <a:buNone/>
              <a:defRPr sz="1600" b="1">
                <a:uFillTx/>
              </a:defRPr>
            </a:lvl7pPr>
            <a:lvl8pPr marL="3200400" indent="0">
              <a:buNone/>
              <a:defRPr sz="1600" b="1">
                <a:uFillTx/>
              </a:defRPr>
            </a:lvl8pPr>
            <a:lvl9pPr marL="3657600" indent="0">
              <a:buNone/>
              <a:defRPr sz="1600" b="1">
                <a:uFillTx/>
              </a:defRPr>
            </a:lvl9pPr>
          </a:lstStyle>
          <a:p>
            <a:pPr lvl="0"/>
            <a:r>
              <a:rPr lang="en-GB">
                <a:uFillTx/>
              </a:rPr>
              <a:t>Click to edit Master text styles</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uFillTx/>
              </a:defRPr>
            </a:lvl1pPr>
            <a:lvl2pPr marL="457200" indent="0">
              <a:buNone/>
              <a:defRPr sz="2000" b="1">
                <a:uFillTx/>
              </a:defRPr>
            </a:lvl2pPr>
            <a:lvl3pPr marL="914400" indent="0">
              <a:buNone/>
              <a:defRPr sz="1800" b="1">
                <a:uFillTx/>
              </a:defRPr>
            </a:lvl3pPr>
            <a:lvl4pPr marL="1371600" indent="0">
              <a:buNone/>
              <a:defRPr sz="1600" b="1">
                <a:uFillTx/>
              </a:defRPr>
            </a:lvl4pPr>
            <a:lvl5pPr marL="1828800" indent="0">
              <a:buNone/>
              <a:defRPr sz="1600" b="1">
                <a:uFillTx/>
              </a:defRPr>
            </a:lvl5pPr>
            <a:lvl6pPr marL="2286000" indent="0">
              <a:buNone/>
              <a:defRPr sz="1600" b="1">
                <a:uFillTx/>
              </a:defRPr>
            </a:lvl6pPr>
            <a:lvl7pPr marL="2743200" indent="0">
              <a:buNone/>
              <a:defRPr sz="1600" b="1">
                <a:uFillTx/>
              </a:defRPr>
            </a:lvl7pPr>
            <a:lvl8pPr marL="3200400" indent="0">
              <a:buNone/>
              <a:defRPr sz="1600" b="1">
                <a:uFillTx/>
              </a:defRPr>
            </a:lvl8pPr>
            <a:lvl9pPr marL="3657600" indent="0">
              <a:buNone/>
              <a:defRPr sz="1600" b="1">
                <a:uFillTx/>
              </a:defRPr>
            </a:lvl9pPr>
          </a:lstStyle>
          <a:p>
            <a:pPr lvl="0"/>
            <a:r>
              <a:rPr lang="en-GB">
                <a:uFillTx/>
              </a:rPr>
              <a:t>Click to edit Master text styles</a:t>
            </a:r>
          </a:p>
        </p:txBody>
      </p:sp>
      <p:sp>
        <p:nvSpPr>
          <p:cNvPr id="7" name="Date Placeholder 6"/>
          <p:cNvSpPr>
            <a:spLocks noGrp="1"/>
          </p:cNvSpPr>
          <p:nvPr>
            <p:ph type="dt" sz="half" idx="10"/>
          </p:nvPr>
        </p:nvSpPr>
        <p:spPr/>
        <p:txBody>
          <a:bodyPr/>
          <a:lstStyle/>
          <a:p>
            <a:fld id="{F7EAEB24-CE78-465C-A726-91D0868FA48F}" type="datetime1">
              <a:rPr lang="en-US" smtClean="0">
                <a:uFillTx/>
              </a:rPr>
              <a:t>1/19/2019</a:t>
            </a:fld>
            <a:endParaRPr lang="en-US">
              <a:uFillTx/>
            </a:endParaRPr>
          </a:p>
        </p:txBody>
      </p:sp>
      <p:sp>
        <p:nvSpPr>
          <p:cNvPr id="8" name="Footer Placeholder 7"/>
          <p:cNvSpPr>
            <a:spLocks noGrp="1"/>
          </p:cNvSpPr>
          <p:nvPr>
            <p:ph type="ftr" sz="quarter" idx="11"/>
          </p:nvPr>
        </p:nvSpPr>
        <p:spPr/>
        <p:txBody>
          <a:bodyPr/>
          <a:lstStyle/>
          <a:p>
            <a:r>
              <a:rPr lang="en-US">
                <a:uFillTx/>
              </a:rPr>
              <a:t>Footer Text</a:t>
            </a:r>
          </a:p>
        </p:txBody>
      </p:sp>
      <p:sp>
        <p:nvSpPr>
          <p:cNvPr id="9" name="Slide Number Placeholder 8"/>
          <p:cNvSpPr>
            <a:spLocks noGrp="1"/>
          </p:cNvSpPr>
          <p:nvPr>
            <p:ph type="sldNum" sz="quarter" idx="12"/>
          </p:nvPr>
        </p:nvSpPr>
        <p:spPr/>
        <p:txBody>
          <a:bodyPr/>
          <a:lstStyle/>
          <a:p>
            <a:fld id="{BA9B540C-44DA-4F69-89C9-7C84606640D3}" type="slidenum">
              <a:rPr lang="en-US" smtClean="0">
                <a:uFillTx/>
              </a:rPr>
              <a:pPr/>
              <a:t>‹#›</a:t>
            </a:fld>
            <a:endParaRPr lang="en-US">
              <a:uFillTx/>
            </a:endParaRPr>
          </a:p>
        </p:txBody>
      </p:sp>
      <p:sp>
        <p:nvSpPr>
          <p:cNvPr id="11" name="Content Placeholder 10"/>
          <p:cNvSpPr>
            <a:spLocks noGrp="1"/>
          </p:cNvSpPr>
          <p:nvPr>
            <p:ph sz="quarter" idx="13"/>
          </p:nvPr>
        </p:nvSpPr>
        <p:spPr>
          <a:xfrm>
            <a:off x="457200" y="2212848"/>
            <a:ext cx="4041648" cy="3913632"/>
          </a:xfrm>
        </p:spPr>
        <p:txBody>
          <a:bodyPr/>
          <a:lstStyle/>
          <a:p>
            <a:pPr lvl="0"/>
            <a:r>
              <a:rPr lang="en-GB">
                <a:uFillTx/>
              </a:rPr>
              <a:t>Click to edit Master text styles</a:t>
            </a:r>
          </a:p>
          <a:p>
            <a:pPr lvl="1"/>
            <a:r>
              <a:rPr lang="en-GB">
                <a:uFillTx/>
              </a:rPr>
              <a:t>Second level</a:t>
            </a:r>
          </a:p>
          <a:p>
            <a:pPr lvl="2"/>
            <a:r>
              <a:rPr lang="en-GB">
                <a:uFillTx/>
              </a:rPr>
              <a:t>Third level</a:t>
            </a:r>
          </a:p>
          <a:p>
            <a:pPr lvl="3"/>
            <a:r>
              <a:rPr lang="en-GB">
                <a:uFillTx/>
              </a:rPr>
              <a:t>Fourth level</a:t>
            </a:r>
          </a:p>
          <a:p>
            <a:pPr lvl="4"/>
            <a:r>
              <a:rPr lang="en-GB">
                <a:uFillTx/>
              </a:rPr>
              <a:t>Fifth level</a:t>
            </a:r>
            <a:endParaRPr lang="en-US" dirty="0">
              <a:uFillTx/>
            </a:endParaRPr>
          </a:p>
        </p:txBody>
      </p:sp>
      <p:sp>
        <p:nvSpPr>
          <p:cNvPr id="13" name="Content Placeholder 12"/>
          <p:cNvSpPr>
            <a:spLocks noGrp="1"/>
          </p:cNvSpPr>
          <p:nvPr>
            <p:ph sz="quarter" idx="14"/>
          </p:nvPr>
        </p:nvSpPr>
        <p:spPr>
          <a:xfrm>
            <a:off x="4672584" y="2212848"/>
            <a:ext cx="4041648" cy="3913187"/>
          </a:xfrm>
        </p:spPr>
        <p:txBody>
          <a:bodyPr/>
          <a:lstStyle/>
          <a:p>
            <a:pPr lvl="0"/>
            <a:r>
              <a:rPr lang="en-GB">
                <a:uFillTx/>
              </a:rPr>
              <a:t>Click to edit Master text styles</a:t>
            </a:r>
          </a:p>
          <a:p>
            <a:pPr lvl="1"/>
            <a:r>
              <a:rPr lang="en-GB">
                <a:uFillTx/>
              </a:rPr>
              <a:t>Second level</a:t>
            </a:r>
          </a:p>
          <a:p>
            <a:pPr lvl="2"/>
            <a:r>
              <a:rPr lang="en-GB">
                <a:uFillTx/>
              </a:rPr>
              <a:t>Third level</a:t>
            </a:r>
          </a:p>
          <a:p>
            <a:pPr lvl="3"/>
            <a:r>
              <a:rPr lang="en-GB">
                <a:uFillTx/>
              </a:rPr>
              <a:t>Fourth level</a:t>
            </a:r>
          </a:p>
          <a:p>
            <a:pPr lvl="4"/>
            <a:r>
              <a:rPr lang="en-GB">
                <a:uFillTx/>
              </a:rPr>
              <a:t>Fifth level</a:t>
            </a:r>
            <a:endParaRPr lang="en-US" dirty="0">
              <a:uFillTx/>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uFillTx/>
              </a:rPr>
              <a:t>Click to edit Master title style</a:t>
            </a:r>
            <a:endParaRPr lang="en-US" dirty="0">
              <a:uFillTx/>
            </a:endParaRPr>
          </a:p>
        </p:txBody>
      </p:sp>
      <p:sp>
        <p:nvSpPr>
          <p:cNvPr id="3" name="Date Placeholder 2"/>
          <p:cNvSpPr>
            <a:spLocks noGrp="1"/>
          </p:cNvSpPr>
          <p:nvPr>
            <p:ph type="dt" sz="half" idx="10"/>
          </p:nvPr>
        </p:nvSpPr>
        <p:spPr/>
        <p:txBody>
          <a:bodyPr/>
          <a:lstStyle/>
          <a:p>
            <a:fld id="{40BAADF0-1749-4E8B-9691-B44A5F8C0895}" type="datetime1">
              <a:rPr lang="en-US" smtClean="0">
                <a:uFillTx/>
              </a:rPr>
              <a:t>1/19/2019</a:t>
            </a:fld>
            <a:endParaRPr lang="en-US">
              <a:uFillTx/>
            </a:endParaRPr>
          </a:p>
        </p:txBody>
      </p:sp>
      <p:sp>
        <p:nvSpPr>
          <p:cNvPr id="4" name="Footer Placeholder 3"/>
          <p:cNvSpPr>
            <a:spLocks noGrp="1"/>
          </p:cNvSpPr>
          <p:nvPr>
            <p:ph type="ftr" sz="quarter" idx="11"/>
          </p:nvPr>
        </p:nvSpPr>
        <p:spPr/>
        <p:txBody>
          <a:bodyPr/>
          <a:lstStyle/>
          <a:p>
            <a:r>
              <a:rPr lang="en-US">
                <a:uFillTx/>
              </a:rPr>
              <a:t>Footer Text</a:t>
            </a:r>
          </a:p>
        </p:txBody>
      </p:sp>
      <p:sp>
        <p:nvSpPr>
          <p:cNvPr id="5" name="Slide Number Placeholder 4"/>
          <p:cNvSpPr>
            <a:spLocks noGrp="1"/>
          </p:cNvSpPr>
          <p:nvPr>
            <p:ph type="sldNum" sz="quarter" idx="12"/>
          </p:nvPr>
        </p:nvSpPr>
        <p:spPr/>
        <p:txBody>
          <a:bodyPr/>
          <a:lstStyle/>
          <a:p>
            <a:fld id="{BA9B540C-44DA-4F69-89C9-7C84606640D3}" type="slidenum">
              <a:rPr lang="en-US" smtClean="0">
                <a:uFillTx/>
              </a:rPr>
              <a:pPr/>
              <a:t>‹#›</a:t>
            </a:fld>
            <a:endParaRPr lang="en-US">
              <a:uFillTx/>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AF628A-A867-4937-BBE5-207DB6F9C51A}" type="datetime1">
              <a:rPr lang="en-US" smtClean="0">
                <a:uFillTx/>
              </a:rPr>
              <a:t>1/19/2019</a:t>
            </a:fld>
            <a:endParaRPr lang="en-US">
              <a:uFillTx/>
            </a:endParaRPr>
          </a:p>
        </p:txBody>
      </p:sp>
      <p:sp>
        <p:nvSpPr>
          <p:cNvPr id="3" name="Footer Placeholder 2"/>
          <p:cNvSpPr>
            <a:spLocks noGrp="1"/>
          </p:cNvSpPr>
          <p:nvPr>
            <p:ph type="ftr" sz="quarter" idx="11"/>
          </p:nvPr>
        </p:nvSpPr>
        <p:spPr/>
        <p:txBody>
          <a:bodyPr/>
          <a:lstStyle/>
          <a:p>
            <a:r>
              <a:rPr lang="en-US">
                <a:uFillTx/>
              </a:rPr>
              <a:t>Footer Text</a:t>
            </a:r>
          </a:p>
        </p:txBody>
      </p:sp>
      <p:sp>
        <p:nvSpPr>
          <p:cNvPr id="4" name="Slide Number Placeholder 3"/>
          <p:cNvSpPr>
            <a:spLocks noGrp="1"/>
          </p:cNvSpPr>
          <p:nvPr>
            <p:ph type="sldNum" sz="quarter" idx="12"/>
          </p:nvPr>
        </p:nvSpPr>
        <p:spPr/>
        <p:txBody>
          <a:bodyPr/>
          <a:lstStyle/>
          <a:p>
            <a:fld id="{BA9B540C-44DA-4F69-89C9-7C84606640D3}" type="slidenum">
              <a:rPr lang="en-US" smtClean="0">
                <a:uFillTx/>
              </a:rPr>
              <a:pPr/>
              <a:t>‹#›</a:t>
            </a:fld>
            <a:endParaRPr lang="en-US">
              <a:uFillTx/>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srgbClr val="000000">
                      <a:alpha val="25000"/>
                    </a:srgbClr>
                  </a:outerShdw>
                </a:effectLst>
                <a:uFillTx/>
              </a:defRPr>
            </a:lvl1pPr>
          </a:lstStyle>
          <a:p>
            <a:r>
              <a:rPr lang="en-GB">
                <a:uFillTx/>
              </a:rPr>
              <a:t>Click to edit Master title style</a:t>
            </a:r>
            <a:endParaRPr lang="en-US" dirty="0">
              <a:uFillTx/>
            </a:endParaRPr>
          </a:p>
        </p:txBody>
      </p:sp>
      <p:sp>
        <p:nvSpPr>
          <p:cNvPr id="3" name="Content Placeholder 2"/>
          <p:cNvSpPr>
            <a:spLocks noGrp="1"/>
          </p:cNvSpPr>
          <p:nvPr>
            <p:ph idx="1"/>
          </p:nvPr>
        </p:nvSpPr>
        <p:spPr>
          <a:xfrm>
            <a:off x="719137" y="273050"/>
            <a:ext cx="4995863" cy="5853113"/>
          </a:xfrm>
        </p:spPr>
        <p:txBody>
          <a:bodyPr/>
          <a:lstStyle>
            <a:lvl1pPr>
              <a:defRPr sz="3200">
                <a:uFillTx/>
              </a:defRPr>
            </a:lvl1pPr>
            <a:lvl2pPr>
              <a:defRPr sz="2800">
                <a:uFillTx/>
              </a:defRPr>
            </a:lvl2pPr>
            <a:lvl3pPr>
              <a:defRPr sz="2400">
                <a:uFillTx/>
              </a:defRPr>
            </a:lvl3pPr>
            <a:lvl4pPr>
              <a:defRPr sz="2000">
                <a:uFillTx/>
              </a:defRPr>
            </a:lvl4pPr>
            <a:lvl5pPr>
              <a:defRPr sz="2000">
                <a:uFillTx/>
              </a:defRPr>
            </a:lvl5pPr>
            <a:lvl6pPr>
              <a:defRPr sz="2000">
                <a:uFillTx/>
              </a:defRPr>
            </a:lvl6pPr>
            <a:lvl7pPr>
              <a:defRPr sz="2000">
                <a:uFillTx/>
              </a:defRPr>
            </a:lvl7pPr>
            <a:lvl8pPr>
              <a:defRPr sz="2000">
                <a:uFillTx/>
              </a:defRPr>
            </a:lvl8pPr>
            <a:lvl9pPr>
              <a:defRPr sz="2000">
                <a:uFillTx/>
              </a:defRPr>
            </a:lvl9pPr>
          </a:lstStyle>
          <a:p>
            <a:pPr lvl="0"/>
            <a:r>
              <a:rPr lang="en-GB">
                <a:uFillTx/>
              </a:rPr>
              <a:t>Click to edit Master text styles</a:t>
            </a:r>
          </a:p>
          <a:p>
            <a:pPr lvl="1"/>
            <a:r>
              <a:rPr lang="en-GB">
                <a:uFillTx/>
              </a:rPr>
              <a:t>Second level</a:t>
            </a:r>
          </a:p>
          <a:p>
            <a:pPr lvl="2"/>
            <a:r>
              <a:rPr lang="en-GB">
                <a:uFillTx/>
              </a:rPr>
              <a:t>Third level</a:t>
            </a:r>
          </a:p>
          <a:p>
            <a:pPr lvl="3"/>
            <a:r>
              <a:rPr lang="en-GB">
                <a:uFillTx/>
              </a:rPr>
              <a:t>Fourth level</a:t>
            </a:r>
          </a:p>
          <a:p>
            <a:pPr lvl="4"/>
            <a:r>
              <a:rPr lang="en-GB">
                <a:uFillTx/>
              </a:rPr>
              <a:t>Fifth level</a:t>
            </a:r>
            <a:endParaRPr lang="en-US" dirty="0">
              <a:uFillTx/>
            </a:endParaRPr>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uFillTx/>
              </a:defRPr>
            </a:lvl1pPr>
            <a:lvl2pPr marL="457200" indent="0">
              <a:buNone/>
              <a:defRPr sz="1200">
                <a:uFillTx/>
              </a:defRPr>
            </a:lvl2pPr>
            <a:lvl3pPr marL="914400" indent="0">
              <a:buNone/>
              <a:defRPr sz="1000">
                <a:uFillTx/>
              </a:defRPr>
            </a:lvl3pPr>
            <a:lvl4pPr marL="1371600" indent="0">
              <a:buNone/>
              <a:defRPr sz="900">
                <a:uFillTx/>
              </a:defRPr>
            </a:lvl4pPr>
            <a:lvl5pPr marL="1828800" indent="0">
              <a:buNone/>
              <a:defRPr sz="900">
                <a:uFillTx/>
              </a:defRPr>
            </a:lvl5pPr>
            <a:lvl6pPr marL="2286000" indent="0">
              <a:buNone/>
              <a:defRPr sz="900">
                <a:uFillTx/>
              </a:defRPr>
            </a:lvl6pPr>
            <a:lvl7pPr marL="2743200" indent="0">
              <a:buNone/>
              <a:defRPr sz="900">
                <a:uFillTx/>
              </a:defRPr>
            </a:lvl7pPr>
            <a:lvl8pPr marL="3200400" indent="0">
              <a:buNone/>
              <a:defRPr sz="900">
                <a:uFillTx/>
              </a:defRPr>
            </a:lvl8pPr>
            <a:lvl9pPr marL="3657600" indent="0">
              <a:buNone/>
              <a:defRPr sz="900">
                <a:uFillTx/>
              </a:defRPr>
            </a:lvl9pPr>
          </a:lstStyle>
          <a:p>
            <a:pPr lvl="0"/>
            <a:r>
              <a:rPr lang="en-GB">
                <a:uFillTx/>
              </a:rPr>
              <a:t>Click to edit Master text styles</a:t>
            </a:r>
          </a:p>
        </p:txBody>
      </p:sp>
      <p:sp>
        <p:nvSpPr>
          <p:cNvPr id="5" name="Date Placeholder 4"/>
          <p:cNvSpPr>
            <a:spLocks noGrp="1"/>
          </p:cNvSpPr>
          <p:nvPr>
            <p:ph type="dt" sz="half" idx="10"/>
          </p:nvPr>
        </p:nvSpPr>
        <p:spPr/>
        <p:txBody>
          <a:bodyPr/>
          <a:lstStyle/>
          <a:p>
            <a:fld id="{118BBB94-68E6-4675-A946-F1C5994EDBD7}" type="datetime1">
              <a:rPr lang="en-US" smtClean="0">
                <a:uFillTx/>
              </a:rPr>
              <a:t>1/19/2019</a:t>
            </a:fld>
            <a:endParaRPr lang="en-US">
              <a:uFillTx/>
            </a:endParaRPr>
          </a:p>
        </p:txBody>
      </p:sp>
      <p:sp>
        <p:nvSpPr>
          <p:cNvPr id="6" name="Footer Placeholder 5"/>
          <p:cNvSpPr>
            <a:spLocks noGrp="1"/>
          </p:cNvSpPr>
          <p:nvPr>
            <p:ph type="ftr" sz="quarter" idx="11"/>
          </p:nvPr>
        </p:nvSpPr>
        <p:spPr/>
        <p:txBody>
          <a:bodyPr/>
          <a:lstStyle/>
          <a:p>
            <a:r>
              <a:rPr lang="en-US">
                <a:uFillTx/>
              </a:rPr>
              <a:t>Footer Text</a:t>
            </a:r>
          </a:p>
        </p:txBody>
      </p:sp>
      <p:sp>
        <p:nvSpPr>
          <p:cNvPr id="7" name="Slide Number Placeholder 6"/>
          <p:cNvSpPr>
            <a:spLocks noGrp="1"/>
          </p:cNvSpPr>
          <p:nvPr>
            <p:ph type="sldNum" sz="quarter" idx="12"/>
          </p:nvPr>
        </p:nvSpPr>
        <p:spPr/>
        <p:txBody>
          <a:bodyPr/>
          <a:lstStyle/>
          <a:p>
            <a:fld id="{BA9B540C-44DA-4F69-89C9-7C84606640D3}" type="slidenum">
              <a:rPr lang="en-US" smtClean="0">
                <a:uFillTx/>
              </a:rPr>
              <a:pPr/>
              <a:t>‹#›</a:t>
            </a:fld>
            <a:endParaRPr lang="en-US">
              <a:uFillTx/>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uFillTx/>
              </a:defRPr>
            </a:lvl1pPr>
          </a:lstStyle>
          <a:p>
            <a:r>
              <a:rPr lang="en-GB">
                <a:uFillTx/>
              </a:rPr>
              <a:t>Click to edit Master title style</a:t>
            </a:r>
            <a:endParaRPr lang="en-US" dirty="0">
              <a:uFillTx/>
            </a:endParaRPr>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uFillTx/>
              </a:defRPr>
            </a:lvl1pPr>
            <a:lvl2pPr marL="457200" indent="0">
              <a:buNone/>
              <a:defRPr sz="2800">
                <a:uFillTx/>
              </a:defRPr>
            </a:lvl2pPr>
            <a:lvl3pPr marL="914400" indent="0">
              <a:buNone/>
              <a:defRPr sz="2400">
                <a:uFillTx/>
              </a:defRPr>
            </a:lvl3pPr>
            <a:lvl4pPr marL="1371600" indent="0">
              <a:buNone/>
              <a:defRPr sz="2000">
                <a:uFillTx/>
              </a:defRPr>
            </a:lvl4pPr>
            <a:lvl5pPr marL="1828800" indent="0">
              <a:buNone/>
              <a:defRPr sz="2000">
                <a:uFillTx/>
              </a:defRPr>
            </a:lvl5pPr>
            <a:lvl6pPr marL="2286000" indent="0">
              <a:buNone/>
              <a:defRPr sz="2000">
                <a:uFillTx/>
              </a:defRPr>
            </a:lvl6pPr>
            <a:lvl7pPr marL="2743200" indent="0">
              <a:buNone/>
              <a:defRPr sz="2000">
                <a:uFillTx/>
              </a:defRPr>
            </a:lvl7pPr>
            <a:lvl8pPr marL="3200400" indent="0">
              <a:buNone/>
              <a:defRPr sz="2000">
                <a:uFillTx/>
              </a:defRPr>
            </a:lvl8pPr>
            <a:lvl9pPr marL="3657600" indent="0">
              <a:buNone/>
              <a:defRPr sz="2000">
                <a:uFillTx/>
              </a:defRPr>
            </a:lvl9pPr>
          </a:lstStyle>
          <a:p>
            <a:r>
              <a:rPr lang="en-GB">
                <a:uFillTx/>
              </a:rPr>
              <a:t>Drag picture to placeholder or click icon to add</a:t>
            </a:r>
            <a:endParaRPr lang="en-US" dirty="0">
              <a:uFillTx/>
            </a:endParaRPr>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uFillTx/>
              </a:defRPr>
            </a:lvl1pPr>
            <a:lvl2pPr marL="457200" indent="0">
              <a:buNone/>
              <a:defRPr sz="1200">
                <a:uFillTx/>
              </a:defRPr>
            </a:lvl2pPr>
            <a:lvl3pPr marL="914400" indent="0">
              <a:buNone/>
              <a:defRPr sz="1000">
                <a:uFillTx/>
              </a:defRPr>
            </a:lvl3pPr>
            <a:lvl4pPr marL="1371600" indent="0">
              <a:buNone/>
              <a:defRPr sz="900">
                <a:uFillTx/>
              </a:defRPr>
            </a:lvl4pPr>
            <a:lvl5pPr marL="1828800" indent="0">
              <a:buNone/>
              <a:defRPr sz="900">
                <a:uFillTx/>
              </a:defRPr>
            </a:lvl5pPr>
            <a:lvl6pPr marL="2286000" indent="0">
              <a:buNone/>
              <a:defRPr sz="900">
                <a:uFillTx/>
              </a:defRPr>
            </a:lvl6pPr>
            <a:lvl7pPr marL="2743200" indent="0">
              <a:buNone/>
              <a:defRPr sz="900">
                <a:uFillTx/>
              </a:defRPr>
            </a:lvl7pPr>
            <a:lvl8pPr marL="3200400" indent="0">
              <a:buNone/>
              <a:defRPr sz="900">
                <a:uFillTx/>
              </a:defRPr>
            </a:lvl8pPr>
            <a:lvl9pPr marL="3657600" indent="0">
              <a:buNone/>
              <a:defRPr sz="900">
                <a:uFillTx/>
              </a:defRPr>
            </a:lvl9pPr>
          </a:lstStyle>
          <a:p>
            <a:pPr lvl="0"/>
            <a:r>
              <a:rPr lang="en-GB">
                <a:uFillTx/>
              </a:rPr>
              <a:t>Click to edit Master text styles</a:t>
            </a:r>
          </a:p>
        </p:txBody>
      </p:sp>
      <p:sp>
        <p:nvSpPr>
          <p:cNvPr id="5" name="Date Placeholder 4"/>
          <p:cNvSpPr>
            <a:spLocks noGrp="1"/>
          </p:cNvSpPr>
          <p:nvPr>
            <p:ph type="dt" sz="half" idx="10"/>
          </p:nvPr>
        </p:nvSpPr>
        <p:spPr/>
        <p:txBody>
          <a:bodyPr/>
          <a:lstStyle/>
          <a:p>
            <a:fld id="{DC3B8377-21E3-4835-B75D-4E2847E2750F}" type="datetime1">
              <a:rPr lang="en-US" smtClean="0">
                <a:uFillTx/>
              </a:rPr>
              <a:t>1/19/2019</a:t>
            </a:fld>
            <a:endParaRPr lang="en-US">
              <a:uFillTx/>
            </a:endParaRPr>
          </a:p>
        </p:txBody>
      </p:sp>
      <p:sp>
        <p:nvSpPr>
          <p:cNvPr id="6" name="Footer Placeholder 5"/>
          <p:cNvSpPr>
            <a:spLocks noGrp="1"/>
          </p:cNvSpPr>
          <p:nvPr>
            <p:ph type="ftr" sz="quarter" idx="11"/>
          </p:nvPr>
        </p:nvSpPr>
        <p:spPr/>
        <p:txBody>
          <a:bodyPr/>
          <a:lstStyle/>
          <a:p>
            <a:r>
              <a:rPr lang="en-US">
                <a:uFillTx/>
              </a:rPr>
              <a:t>Footer Text</a:t>
            </a:r>
          </a:p>
        </p:txBody>
      </p:sp>
      <p:sp>
        <p:nvSpPr>
          <p:cNvPr id="7" name="Slide Number Placeholder 6"/>
          <p:cNvSpPr>
            <a:spLocks noGrp="1"/>
          </p:cNvSpPr>
          <p:nvPr>
            <p:ph type="sldNum" sz="quarter" idx="12"/>
          </p:nvPr>
        </p:nvSpPr>
        <p:spPr/>
        <p:txBody>
          <a:bodyPr/>
          <a:lstStyle/>
          <a:p>
            <a:fld id="{BA9B540C-44DA-4F69-89C9-7C84606640D3}" type="slidenum">
              <a:rPr lang="en-US" smtClean="0">
                <a:uFillTx/>
              </a:rPr>
              <a:pPr/>
              <a:t>‹#›</a:t>
            </a:fld>
            <a:endParaRPr lang="en-US">
              <a:uFillTx/>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uFillTx/>
              </a:rPr>
              <a:t>Click to edit Master title style</a:t>
            </a:r>
            <a:endParaRPr lang="en-US" dirty="0">
              <a:uFillTx/>
            </a:endParaRPr>
          </a:p>
        </p:txBody>
      </p:sp>
      <p:sp>
        <p:nvSpPr>
          <p:cNvPr id="3" name="Vertical Text Placeholder 2"/>
          <p:cNvSpPr>
            <a:spLocks noGrp="1"/>
          </p:cNvSpPr>
          <p:nvPr>
            <p:ph type="body" orient="vert" idx="1"/>
          </p:nvPr>
        </p:nvSpPr>
        <p:spPr/>
        <p:txBody>
          <a:bodyPr vert="eaVert"/>
          <a:lstStyle/>
          <a:p>
            <a:pPr lvl="0"/>
            <a:r>
              <a:rPr lang="en-GB">
                <a:uFillTx/>
              </a:rPr>
              <a:t>Click to edit Master text styles</a:t>
            </a:r>
          </a:p>
          <a:p>
            <a:pPr lvl="1"/>
            <a:r>
              <a:rPr lang="en-GB">
                <a:uFillTx/>
              </a:rPr>
              <a:t>Second level</a:t>
            </a:r>
          </a:p>
          <a:p>
            <a:pPr lvl="2"/>
            <a:r>
              <a:rPr lang="en-GB">
                <a:uFillTx/>
              </a:rPr>
              <a:t>Third level</a:t>
            </a:r>
          </a:p>
          <a:p>
            <a:pPr lvl="3"/>
            <a:r>
              <a:rPr lang="en-GB">
                <a:uFillTx/>
              </a:rPr>
              <a:t>Fourth level</a:t>
            </a:r>
          </a:p>
          <a:p>
            <a:pPr lvl="4"/>
            <a:r>
              <a:rPr lang="en-GB">
                <a:uFillTx/>
              </a:rPr>
              <a:t>Fifth level</a:t>
            </a:r>
            <a:endParaRPr lang="en-US">
              <a:uFillTx/>
            </a:endParaRPr>
          </a:p>
        </p:txBody>
      </p:sp>
      <p:sp>
        <p:nvSpPr>
          <p:cNvPr id="4" name="Date Placeholder 3"/>
          <p:cNvSpPr>
            <a:spLocks noGrp="1"/>
          </p:cNvSpPr>
          <p:nvPr>
            <p:ph type="dt" sz="half" idx="10"/>
          </p:nvPr>
        </p:nvSpPr>
        <p:spPr/>
        <p:txBody>
          <a:bodyPr/>
          <a:lstStyle/>
          <a:p>
            <a:fld id="{EA051B39-B140-43FE-96DB-472A2B59CE7C}" type="datetime1">
              <a:rPr lang="en-US" smtClean="0">
                <a:uFillTx/>
              </a:rPr>
              <a:t>1/19/2019</a:t>
            </a:fld>
            <a:endParaRPr lang="en-US">
              <a:uFillTx/>
            </a:endParaRPr>
          </a:p>
        </p:txBody>
      </p:sp>
      <p:sp>
        <p:nvSpPr>
          <p:cNvPr id="5" name="Footer Placeholder 4"/>
          <p:cNvSpPr>
            <a:spLocks noGrp="1"/>
          </p:cNvSpPr>
          <p:nvPr>
            <p:ph type="ftr" sz="quarter" idx="11"/>
          </p:nvPr>
        </p:nvSpPr>
        <p:spPr/>
        <p:txBody>
          <a:bodyPr/>
          <a:lstStyle/>
          <a:p>
            <a:r>
              <a:rPr lang="en-US">
                <a:uFillTx/>
              </a:rPr>
              <a:t>Footer Text</a:t>
            </a:r>
          </a:p>
        </p:txBody>
      </p:sp>
      <p:sp>
        <p:nvSpPr>
          <p:cNvPr id="6" name="Slide Number Placeholder 5"/>
          <p:cNvSpPr>
            <a:spLocks noGrp="1"/>
          </p:cNvSpPr>
          <p:nvPr>
            <p:ph type="sldNum" sz="quarter" idx="12"/>
          </p:nvPr>
        </p:nvSpPr>
        <p:spPr/>
        <p:txBody>
          <a:bodyPr/>
          <a:lstStyle/>
          <a:p>
            <a:fld id="{BA9B540C-44DA-4F69-89C9-7C84606640D3}" type="slidenum">
              <a:rPr lang="en-US" smtClean="0">
                <a:uFillTx/>
              </a:rPr>
              <a:pPr/>
              <a:t>‹#›</a:t>
            </a:fld>
            <a:endParaRPr lang="en-US">
              <a:uFillTx/>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a:uFillTx/>
              </a:rPr>
              <a:t>Click to edit Master title style</a:t>
            </a:r>
            <a:endParaRPr lang="en-US" dirty="0">
              <a:uFillTx/>
            </a:endParaRP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a:uFillTx/>
              </a:rPr>
              <a:t>Click to edit Master text styles</a:t>
            </a:r>
          </a:p>
          <a:p>
            <a:pPr lvl="1"/>
            <a:r>
              <a:rPr lang="en-GB">
                <a:uFillTx/>
              </a:rPr>
              <a:t>Second level</a:t>
            </a:r>
          </a:p>
          <a:p>
            <a:pPr lvl="2"/>
            <a:r>
              <a:rPr lang="en-GB">
                <a:uFillTx/>
              </a:rPr>
              <a:t>Third level</a:t>
            </a:r>
          </a:p>
          <a:p>
            <a:pPr lvl="3"/>
            <a:r>
              <a:rPr lang="en-GB">
                <a:uFillTx/>
              </a:rPr>
              <a:t>Fourth level</a:t>
            </a:r>
          </a:p>
          <a:p>
            <a:pPr lvl="4"/>
            <a:r>
              <a:rPr lang="en-GB">
                <a:uFillTx/>
              </a:rPr>
              <a:t>Fifth level</a:t>
            </a:r>
            <a:endParaRPr lang="en-US">
              <a:uFillTx/>
            </a:endParaRPr>
          </a:p>
        </p:txBody>
      </p:sp>
      <p:sp>
        <p:nvSpPr>
          <p:cNvPr id="4" name="Date Placeholder 3"/>
          <p:cNvSpPr>
            <a:spLocks noGrp="1"/>
          </p:cNvSpPr>
          <p:nvPr>
            <p:ph type="dt" sz="half" idx="10"/>
          </p:nvPr>
        </p:nvSpPr>
        <p:spPr/>
        <p:txBody>
          <a:bodyPr/>
          <a:lstStyle/>
          <a:p>
            <a:fld id="{DA600BB2-27C5-458B-ABCE-839C88CF47CE}" type="datetime1">
              <a:rPr lang="en-US" smtClean="0">
                <a:uFillTx/>
              </a:rPr>
              <a:t>1/19/2019</a:t>
            </a:fld>
            <a:endParaRPr lang="en-US">
              <a:uFillTx/>
            </a:endParaRPr>
          </a:p>
        </p:txBody>
      </p:sp>
      <p:sp>
        <p:nvSpPr>
          <p:cNvPr id="5" name="Footer Placeholder 4"/>
          <p:cNvSpPr>
            <a:spLocks noGrp="1"/>
          </p:cNvSpPr>
          <p:nvPr>
            <p:ph type="ftr" sz="quarter" idx="11"/>
          </p:nvPr>
        </p:nvSpPr>
        <p:spPr/>
        <p:txBody>
          <a:bodyPr/>
          <a:lstStyle/>
          <a:p>
            <a:r>
              <a:rPr lang="en-US">
                <a:uFillTx/>
              </a:rPr>
              <a:t>Footer Text</a:t>
            </a:r>
          </a:p>
        </p:txBody>
      </p:sp>
      <p:sp>
        <p:nvSpPr>
          <p:cNvPr id="6" name="Slide Number Placeholder 5"/>
          <p:cNvSpPr>
            <a:spLocks noGrp="1"/>
          </p:cNvSpPr>
          <p:nvPr>
            <p:ph type="sldNum" sz="quarter" idx="12"/>
          </p:nvPr>
        </p:nvSpPr>
        <p:spPr/>
        <p:txBody>
          <a:bodyPr/>
          <a:lstStyle/>
          <a:p>
            <a:fld id="{BA9B540C-44DA-4F69-89C9-7C84606640D3}" type="slidenum">
              <a:rPr lang="en-US" smtClean="0">
                <a:uFillTx/>
              </a:rPr>
              <a:pPr/>
              <a:t>‹#›</a:t>
            </a:fld>
            <a:endParaRPr lang="en-US">
              <a:uFillTx/>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en-GB">
                <a:uFillTx/>
              </a:rPr>
              <a:t>Click to edit Master title style</a:t>
            </a:r>
            <a:endParaRPr lang="en-US" dirty="0">
              <a:uFillTx/>
            </a:endParaRP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a:uFillTx/>
              </a:rPr>
              <a:t>Click to edit Master text styles</a:t>
            </a:r>
          </a:p>
          <a:p>
            <a:pPr lvl="1"/>
            <a:r>
              <a:rPr lang="en-GB">
                <a:uFillTx/>
              </a:rPr>
              <a:t>Second level</a:t>
            </a:r>
          </a:p>
          <a:p>
            <a:pPr lvl="2"/>
            <a:r>
              <a:rPr lang="en-GB">
                <a:uFillTx/>
              </a:rPr>
              <a:t>Third level</a:t>
            </a:r>
          </a:p>
          <a:p>
            <a:pPr lvl="3"/>
            <a:r>
              <a:rPr lang="en-GB">
                <a:uFillTx/>
              </a:rPr>
              <a:t>Fourth level</a:t>
            </a:r>
          </a:p>
          <a:p>
            <a:pPr lvl="4"/>
            <a:r>
              <a:rPr lang="en-GB">
                <a:uFillTx/>
              </a:rPr>
              <a:t>Fifth level</a:t>
            </a:r>
            <a:endParaRPr lang="en-US" dirty="0">
              <a:uFillTx/>
            </a:endParaRPr>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uFillTx/>
                <a:latin typeface="Century Gothic" pitchFamily="34" charset="0"/>
              </a:defRPr>
            </a:lvl1pPr>
          </a:lstStyle>
          <a:p>
            <a:fld id="{B0C4986D-6BE9-4264-908F-02DB36FD8D6C}" type="datetime1">
              <a:rPr lang="en-US" smtClean="0">
                <a:uFillTx/>
              </a:rPr>
              <a:t>1/19/2019</a:t>
            </a:fld>
            <a:endParaRPr lang="en-US" dirty="0">
              <a:uFillTx/>
            </a:endParaRPr>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uFillTx/>
                <a:latin typeface="Century Gothic" pitchFamily="34" charset="0"/>
              </a:defRPr>
            </a:lvl1pPr>
          </a:lstStyle>
          <a:p>
            <a:r>
              <a:rPr lang="en-US">
                <a:uFillTx/>
              </a:rPr>
              <a:t>Footer Text</a:t>
            </a:r>
            <a:endParaRPr lang="en-US" dirty="0">
              <a:uFillTx/>
            </a:endParaRPr>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uFillTx/>
                <a:latin typeface="Century Gothic" pitchFamily="34" charset="0"/>
              </a:defRPr>
            </a:lvl1pPr>
          </a:lstStyle>
          <a:p>
            <a:fld id="{BA9B540C-44DA-4F69-89C9-7C84606640D3}" type="slidenum">
              <a:rPr lang="en-US" smtClean="0">
                <a:uFillTx/>
              </a:rPr>
              <a:pPr/>
              <a:t>‹#›</a:t>
            </a:fld>
            <a:endParaRPr lang="en-US" dirty="0">
              <a:uFillTx/>
            </a:endParaRPr>
          </a:p>
        </p:txBody>
      </p:sp>
      <p:sp>
        <p:nvSpPr>
          <p:cNvPr id="7" name="Oval 6"/>
          <p:cNvSpPr>
            <a:spLocks/>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uFillTx/>
              <a:latin typeface="+mn-lt"/>
              <a:ea typeface="+mn-ea"/>
              <a:cs typeface="+mn-cs"/>
            </a:endParaRPr>
          </a:p>
        </p:txBody>
      </p:sp>
      <p:sp>
        <p:nvSpPr>
          <p:cNvPr id="8" name="Oval 7"/>
          <p:cNvSpPr>
            <a:spLocks/>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uFillTx/>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srgbClr val="000000">
                <a:alpha val="25000"/>
              </a:srgbClr>
            </a:outerShdw>
          </a:effectLst>
          <a:uFillTx/>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uFillTx/>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uFillTx/>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uFillTx/>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uFillTx/>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uFillTx/>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uFillTx/>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uFillTx/>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uFillTx/>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uFillTx/>
          <a:latin typeface="+mj-lt"/>
          <a:ea typeface="+mn-ea"/>
          <a:cs typeface="+mn-cs"/>
        </a:defRPr>
      </a:lvl9pPr>
    </p:bodyStyle>
    <p:otherStyle>
      <a:defPPr>
        <a:defRPr lang="en-US">
          <a:uFillTx/>
        </a:defRPr>
      </a:defPPr>
      <a:lvl1pPr marL="0" algn="l" defTabSz="914400" rtl="0" eaLnBrk="1" latinLnBrk="0" hangingPunct="1">
        <a:defRPr sz="1800" kern="1200">
          <a:solidFill>
            <a:schemeClr val="tx1"/>
          </a:solidFill>
          <a:uFillTx/>
          <a:latin typeface="+mn-lt"/>
          <a:ea typeface="+mn-ea"/>
          <a:cs typeface="+mn-cs"/>
        </a:defRPr>
      </a:lvl1pPr>
      <a:lvl2pPr marL="457200" algn="l" defTabSz="914400" rtl="0" eaLnBrk="1" latinLnBrk="0" hangingPunct="1">
        <a:defRPr sz="1800" kern="1200">
          <a:solidFill>
            <a:schemeClr val="tx1"/>
          </a:solidFill>
          <a:uFillTx/>
          <a:latin typeface="+mn-lt"/>
          <a:ea typeface="+mn-ea"/>
          <a:cs typeface="+mn-cs"/>
        </a:defRPr>
      </a:lvl2pPr>
      <a:lvl3pPr marL="914400" algn="l" defTabSz="914400" rtl="0" eaLnBrk="1" latinLnBrk="0" hangingPunct="1">
        <a:defRPr sz="1800" kern="1200">
          <a:solidFill>
            <a:schemeClr val="tx1"/>
          </a:solidFill>
          <a:uFillTx/>
          <a:latin typeface="+mn-lt"/>
          <a:ea typeface="+mn-ea"/>
          <a:cs typeface="+mn-cs"/>
        </a:defRPr>
      </a:lvl3pPr>
      <a:lvl4pPr marL="1371600" algn="l" defTabSz="914400" rtl="0" eaLnBrk="1" latinLnBrk="0" hangingPunct="1">
        <a:defRPr sz="1800" kern="1200">
          <a:solidFill>
            <a:schemeClr val="tx1"/>
          </a:solidFill>
          <a:uFillTx/>
          <a:latin typeface="+mn-lt"/>
          <a:ea typeface="+mn-ea"/>
          <a:cs typeface="+mn-cs"/>
        </a:defRPr>
      </a:lvl4pPr>
      <a:lvl5pPr marL="1828800" algn="l" defTabSz="914400" rtl="0" eaLnBrk="1" latinLnBrk="0" hangingPunct="1">
        <a:defRPr sz="1800" kern="1200">
          <a:solidFill>
            <a:schemeClr val="tx1"/>
          </a:solidFill>
          <a:uFillTx/>
          <a:latin typeface="+mn-lt"/>
          <a:ea typeface="+mn-ea"/>
          <a:cs typeface="+mn-cs"/>
        </a:defRPr>
      </a:lvl5pPr>
      <a:lvl6pPr marL="2286000" algn="l" defTabSz="914400" rtl="0" eaLnBrk="1" latinLnBrk="0" hangingPunct="1">
        <a:defRPr sz="1800" kern="1200">
          <a:solidFill>
            <a:schemeClr val="tx1"/>
          </a:solidFill>
          <a:uFillTx/>
          <a:latin typeface="+mn-lt"/>
          <a:ea typeface="+mn-ea"/>
          <a:cs typeface="+mn-cs"/>
        </a:defRPr>
      </a:lvl6pPr>
      <a:lvl7pPr marL="2743200" algn="l" defTabSz="914400" rtl="0" eaLnBrk="1" latinLnBrk="0" hangingPunct="1">
        <a:defRPr sz="1800" kern="1200">
          <a:solidFill>
            <a:schemeClr val="tx1"/>
          </a:solidFill>
          <a:uFillTx/>
          <a:latin typeface="+mn-lt"/>
          <a:ea typeface="+mn-ea"/>
          <a:cs typeface="+mn-cs"/>
        </a:defRPr>
      </a:lvl7pPr>
      <a:lvl8pPr marL="3200400" algn="l" defTabSz="914400" rtl="0" eaLnBrk="1" latinLnBrk="0" hangingPunct="1">
        <a:defRPr sz="1800" kern="1200">
          <a:solidFill>
            <a:schemeClr val="tx1"/>
          </a:solidFill>
          <a:uFillTx/>
          <a:latin typeface="+mn-lt"/>
          <a:ea typeface="+mn-ea"/>
          <a:cs typeface="+mn-cs"/>
        </a:defRPr>
      </a:lvl8pPr>
      <a:lvl9pPr marL="3657600" algn="l" defTabSz="914400" rtl="0" eaLnBrk="1" latinLnBrk="0" hangingPunct="1">
        <a:defRPr sz="1800" kern="1200">
          <a:solidFill>
            <a:schemeClr val="tx1"/>
          </a:solidFill>
          <a:uFillTx/>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gif"/></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ota.ox.ac.uk/desc/2563"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8.png"/><Relationship Id="rId4"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chart" Target="../charts/chart5.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1.JPG"/></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13.jpeg"/></Relationships>
</file>

<file path=ppt/slides/_rels/slide2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15.JPG"/><Relationship Id="rId4" Type="http://schemas.openxmlformats.org/officeDocument/2006/relationships/image" Target="../media/image3.gif"/></Relationships>
</file>

<file path=ppt/slides/_rels/slide28.xml.rels><?xml version="1.0" encoding="UTF-8" standalone="yes"?>
<Relationships xmlns="http://schemas.openxmlformats.org/package/2006/relationships"><Relationship Id="rId3" Type="http://schemas.openxmlformats.org/officeDocument/2006/relationships/hyperlink" Target="http://ota.ox.ac.uk/desc/2563"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www.ice-corpora.uzh.ch/dam/jcr:72c70d5a-8da8-496f-b8dc-5fb66986c87c/spoken.pdf"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www.ethnologue.com/"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clrChange>
              <a:clrFrom>
                <a:srgbClr val="FFFFFF"/>
              </a:clrFrom>
              <a:clrTo>
                <a:srgbClr val="FFFFFF">
                  <a:alpha val="0"/>
                </a:srgbClr>
              </a:clrTo>
            </a:clrChange>
          </a:blip>
          <a:stretch>
            <a:fillRect/>
          </a:stretch>
        </p:blipFill>
        <p:spPr>
          <a:xfrm>
            <a:off x="5638712" y="5612364"/>
            <a:ext cx="3306684" cy="1308100"/>
          </a:xfrm>
          <a:prstGeom prst="rect">
            <a:avLst/>
          </a:prstGeom>
        </p:spPr>
      </p:pic>
      <p:sp>
        <p:nvSpPr>
          <p:cNvPr id="2" name="Title 1"/>
          <p:cNvSpPr>
            <a:spLocks noGrp="1"/>
          </p:cNvSpPr>
          <p:nvPr>
            <p:ph type="ctrTitle"/>
          </p:nvPr>
        </p:nvSpPr>
        <p:spPr>
          <a:xfrm>
            <a:off x="771286" y="1257732"/>
            <a:ext cx="7772400" cy="1689731"/>
          </a:xfrm>
        </p:spPr>
        <p:txBody>
          <a:bodyPr/>
          <a:lstStyle/>
          <a:p>
            <a:r>
              <a:rPr lang="en-GB" sz="3600" dirty="0"/>
              <a:t>A spoken corpus of Cameroon Pidgin English: Compilation, applications and next steps</a:t>
            </a:r>
            <a:endParaRPr lang="en-US" sz="3600" dirty="0">
              <a:solidFill>
                <a:schemeClr val="accent1"/>
              </a:solidFill>
              <a:uFillTx/>
              <a:latin typeface="Cambria"/>
              <a:cs typeface="Cambria"/>
            </a:endParaRPr>
          </a:p>
        </p:txBody>
      </p:sp>
      <p:sp>
        <p:nvSpPr>
          <p:cNvPr id="3" name="Subtitle 2"/>
          <p:cNvSpPr>
            <a:spLocks noGrp="1"/>
          </p:cNvSpPr>
          <p:nvPr>
            <p:ph type="subTitle" idx="1"/>
          </p:nvPr>
        </p:nvSpPr>
        <p:spPr>
          <a:xfrm>
            <a:off x="1371600" y="3223426"/>
            <a:ext cx="6400800" cy="1323451"/>
          </a:xfrm>
        </p:spPr>
        <p:txBody>
          <a:bodyPr>
            <a:noAutofit/>
          </a:bodyPr>
          <a:lstStyle/>
          <a:p>
            <a:r>
              <a:rPr lang="en-US" dirty="0">
                <a:solidFill>
                  <a:srgbClr val="6076B4"/>
                </a:solidFill>
                <a:latin typeface="Cambria"/>
                <a:cs typeface="Cambria"/>
              </a:rPr>
              <a:t>Melanie Green, Sussex (UK)</a:t>
            </a:r>
          </a:p>
          <a:p>
            <a:r>
              <a:rPr lang="en-US" dirty="0">
                <a:solidFill>
                  <a:srgbClr val="6076B4"/>
                </a:solidFill>
                <a:uFillTx/>
                <a:latin typeface="Cambria"/>
                <a:cs typeface="Cambria"/>
              </a:rPr>
              <a:t>Gabriel Ozón, Sheffield (UK)</a:t>
            </a:r>
          </a:p>
        </p:txBody>
      </p:sp>
      <p:pic>
        <p:nvPicPr>
          <p:cNvPr id="1026" name="Picture 2" descr="Standard University of Sussex black logo"/>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1037786" y="5908288"/>
            <a:ext cx="1947996" cy="811665"/>
          </a:xfrm>
          <a:prstGeom prst="rect">
            <a:avLst/>
          </a:prstGeom>
        </p:spPr>
      </p:pic>
      <p:sp>
        <p:nvSpPr>
          <p:cNvPr id="5" name="TextBox 4"/>
          <p:cNvSpPr txBox="1">
            <a:spLocks/>
          </p:cNvSpPr>
          <p:nvPr/>
        </p:nvSpPr>
        <p:spPr>
          <a:xfrm>
            <a:off x="1743740" y="4656748"/>
            <a:ext cx="5539561" cy="369332"/>
          </a:xfrm>
          <a:prstGeom prst="rect">
            <a:avLst/>
          </a:prstGeom>
          <a:noFill/>
        </p:spPr>
        <p:txBody>
          <a:bodyPr wrap="square" rtlCol="0">
            <a:spAutoFit/>
          </a:bodyPr>
          <a:lstStyle/>
          <a:p>
            <a:pPr algn="ctr"/>
            <a:r>
              <a:rPr lang="en-GB" dirty="0">
                <a:solidFill>
                  <a:schemeClr val="tx2">
                    <a:lumMod val="60000"/>
                    <a:lumOff val="40000"/>
                  </a:schemeClr>
                </a:solidFill>
                <a:uFillTx/>
                <a:latin typeface="Cambria"/>
              </a:rPr>
              <a:t>Philologica</a:t>
            </a:r>
            <a:r>
              <a:rPr lang="en-GB" dirty="0">
                <a:solidFill>
                  <a:schemeClr val="tx2">
                    <a:lumMod val="60000"/>
                    <a:lumOff val="40000"/>
                  </a:schemeClr>
                </a:solidFill>
                <a:latin typeface="Cambria"/>
              </a:rPr>
              <a:t>l Society Meeting</a:t>
            </a:r>
            <a:r>
              <a:rPr lang="en-GB" dirty="0">
                <a:solidFill>
                  <a:schemeClr val="tx2">
                    <a:lumMod val="60000"/>
                    <a:lumOff val="40000"/>
                  </a:schemeClr>
                </a:solidFill>
                <a:uFillTx/>
                <a:latin typeface="Cambria"/>
              </a:rPr>
              <a:t>, 19 January 2019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34143"/>
          </a:xfrm>
        </p:spPr>
        <p:txBody>
          <a:bodyPr/>
          <a:lstStyle/>
          <a:p>
            <a:r>
              <a:rPr lang="en-US" sz="3600" dirty="0">
                <a:solidFill>
                  <a:schemeClr val="accent1"/>
                </a:solidFill>
                <a:uFillTx/>
                <a:latin typeface="Cambria"/>
                <a:cs typeface="Cambria"/>
              </a:rPr>
              <a:t>Outline</a:t>
            </a:r>
          </a:p>
        </p:txBody>
      </p:sp>
      <p:sp>
        <p:nvSpPr>
          <p:cNvPr id="3" name="Content Placeholder 2"/>
          <p:cNvSpPr>
            <a:spLocks noGrp="1"/>
          </p:cNvSpPr>
          <p:nvPr>
            <p:ph idx="1"/>
          </p:nvPr>
        </p:nvSpPr>
        <p:spPr>
          <a:xfrm>
            <a:off x="457199" y="1034143"/>
            <a:ext cx="8472115" cy="5696266"/>
          </a:xfrm>
        </p:spPr>
        <p:txBody>
          <a:bodyPr>
            <a:normAutofit/>
          </a:bodyPr>
          <a:lstStyle/>
          <a:p>
            <a:r>
              <a:rPr lang="en-US" sz="2800" dirty="0">
                <a:solidFill>
                  <a:schemeClr val="accent1"/>
                </a:solidFill>
                <a:uFillTx/>
                <a:latin typeface="Cambria"/>
                <a:cs typeface="Cambria"/>
              </a:rPr>
              <a:t>Overview of the project</a:t>
            </a:r>
          </a:p>
          <a:p>
            <a:pPr lvl="1"/>
            <a:r>
              <a:rPr lang="en-US" sz="2000" dirty="0">
                <a:solidFill>
                  <a:schemeClr val="accent1"/>
                </a:solidFill>
                <a:uFillTx/>
                <a:latin typeface="Cambria"/>
                <a:cs typeface="Cambria"/>
              </a:rPr>
              <a:t>About the language</a:t>
            </a:r>
          </a:p>
          <a:p>
            <a:pPr lvl="1"/>
            <a:r>
              <a:rPr lang="en-US" sz="2000" dirty="0">
                <a:solidFill>
                  <a:schemeClr val="accent1"/>
                </a:solidFill>
                <a:latin typeface="Cambria"/>
                <a:cs typeface="Cambria"/>
              </a:rPr>
              <a:t>Research context</a:t>
            </a:r>
          </a:p>
          <a:p>
            <a:pPr lvl="1"/>
            <a:r>
              <a:rPr lang="en-US" sz="2000" dirty="0">
                <a:solidFill>
                  <a:schemeClr val="accent1"/>
                </a:solidFill>
                <a:latin typeface="Cambria"/>
                <a:cs typeface="Cambria"/>
              </a:rPr>
              <a:t>Objectives &amp; research team</a:t>
            </a:r>
          </a:p>
          <a:p>
            <a:pPr lvl="1"/>
            <a:r>
              <a:rPr lang="en-US" sz="2000" dirty="0">
                <a:solidFill>
                  <a:schemeClr val="accent1"/>
                </a:solidFill>
                <a:uFillTx/>
                <a:latin typeface="Cambria"/>
                <a:cs typeface="Cambria"/>
              </a:rPr>
              <a:t>Pre-pilot corpus</a:t>
            </a:r>
          </a:p>
          <a:p>
            <a:pPr lvl="1"/>
            <a:r>
              <a:rPr lang="en-US" sz="2000" dirty="0">
                <a:solidFill>
                  <a:schemeClr val="accent1"/>
                </a:solidFill>
                <a:uFillTx/>
                <a:latin typeface="Cambria"/>
                <a:cs typeface="Cambria"/>
              </a:rPr>
              <a:t>Pilot corpus</a:t>
            </a:r>
          </a:p>
          <a:p>
            <a:endParaRPr lang="en-US" sz="2800" dirty="0">
              <a:solidFill>
                <a:schemeClr val="accent1"/>
              </a:solidFill>
              <a:uFillTx/>
              <a:latin typeface="Cambria"/>
              <a:cs typeface="Cambria"/>
            </a:endParaRPr>
          </a:p>
          <a:p>
            <a:r>
              <a:rPr lang="en-US" sz="2800" dirty="0">
                <a:solidFill>
                  <a:schemeClr val="accent1"/>
                </a:solidFill>
                <a:uFillTx/>
                <a:latin typeface="Cambria"/>
                <a:cs typeface="Cambria"/>
              </a:rPr>
              <a:t>Case studies: working with small data </a:t>
            </a:r>
          </a:p>
          <a:p>
            <a:pPr lvl="1"/>
            <a:r>
              <a:rPr lang="en-US" sz="2000" dirty="0">
                <a:solidFill>
                  <a:schemeClr val="accent1"/>
                </a:solidFill>
                <a:uFillTx/>
                <a:latin typeface="Cambria"/>
                <a:cs typeface="Cambria"/>
              </a:rPr>
              <a:t>Grammar </a:t>
            </a:r>
          </a:p>
          <a:p>
            <a:pPr lvl="1"/>
            <a:r>
              <a:rPr lang="en-US" sz="2000" dirty="0">
                <a:solidFill>
                  <a:schemeClr val="accent1"/>
                </a:solidFill>
                <a:latin typeface="Cambria"/>
                <a:cs typeface="Cambria"/>
              </a:rPr>
              <a:t>Lexis</a:t>
            </a:r>
          </a:p>
          <a:p>
            <a:pPr lvl="1"/>
            <a:r>
              <a:rPr lang="en-US" sz="2000" dirty="0">
                <a:solidFill>
                  <a:schemeClr val="accent1"/>
                </a:solidFill>
                <a:uFillTx/>
                <a:latin typeface="Cambria"/>
                <a:cs typeface="Cambria"/>
              </a:rPr>
              <a:t>Codeswitching</a:t>
            </a:r>
          </a:p>
          <a:p>
            <a:pPr lvl="1"/>
            <a:endParaRPr lang="en-US" sz="2000" dirty="0">
              <a:solidFill>
                <a:schemeClr val="accent1"/>
              </a:solidFill>
              <a:uFillTx/>
              <a:latin typeface="Cambria"/>
              <a:cs typeface="Cambria"/>
            </a:endParaRPr>
          </a:p>
          <a:p>
            <a:r>
              <a:rPr lang="en-US" sz="2800" dirty="0">
                <a:solidFill>
                  <a:schemeClr val="accent1"/>
                </a:solidFill>
                <a:uFillTx/>
                <a:latin typeface="Cambria"/>
                <a:cs typeface="Cambria"/>
              </a:rPr>
              <a:t>Next steps: towards a 1-million-word spoken corpus</a:t>
            </a:r>
          </a:p>
          <a:p>
            <a:endParaRPr lang="en-US" sz="2800" dirty="0">
              <a:solidFill>
                <a:schemeClr val="accent1"/>
              </a:solidFill>
              <a:uFillTx/>
              <a:latin typeface="Cambria"/>
              <a:cs typeface="Cambria"/>
            </a:endParaRPr>
          </a:p>
          <a:p>
            <a:pPr marL="0" lvl="0" indent="0">
              <a:buNone/>
            </a:pPr>
            <a:endParaRPr lang="en-US" sz="2800" dirty="0">
              <a:solidFill>
                <a:schemeClr val="accent1"/>
              </a:solidFill>
              <a:uFillTx/>
              <a:latin typeface="Cambria"/>
              <a:cs typeface="Cambria"/>
            </a:endParaRPr>
          </a:p>
          <a:p>
            <a:endParaRPr lang="en-US" dirty="0">
              <a:solidFill>
                <a:schemeClr val="accent1"/>
              </a:solidFill>
              <a:uFillTx/>
              <a:latin typeface="Cambria"/>
              <a:cs typeface="Cambria"/>
            </a:endParaRPr>
          </a:p>
          <a:p>
            <a:endParaRPr lang="en-GB" dirty="0">
              <a:solidFill>
                <a:schemeClr val="accent1"/>
              </a:solidFill>
              <a:uFillTx/>
              <a:latin typeface="Cambria"/>
              <a:cs typeface="Cambria"/>
            </a:endParaRPr>
          </a:p>
          <a:p>
            <a:endParaRPr lang="en-US" b="1" dirty="0">
              <a:solidFill>
                <a:schemeClr val="accent1"/>
              </a:solidFill>
              <a:uFillTx/>
              <a:latin typeface="Cambria"/>
              <a:cs typeface="Cambri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34143"/>
          </a:xfrm>
        </p:spPr>
        <p:txBody>
          <a:bodyPr/>
          <a:lstStyle/>
          <a:p>
            <a:r>
              <a:rPr lang="en-US" sz="3600" dirty="0">
                <a:solidFill>
                  <a:schemeClr val="accent1"/>
                </a:solidFill>
                <a:uFillTx/>
                <a:latin typeface="Cambria"/>
                <a:cs typeface="Cambria"/>
              </a:rPr>
              <a:t>About the language</a:t>
            </a:r>
          </a:p>
        </p:txBody>
      </p:sp>
      <p:sp>
        <p:nvSpPr>
          <p:cNvPr id="3" name="Content Placeholder 2"/>
          <p:cNvSpPr>
            <a:spLocks noGrp="1"/>
          </p:cNvSpPr>
          <p:nvPr>
            <p:ph idx="1"/>
          </p:nvPr>
        </p:nvSpPr>
        <p:spPr>
          <a:xfrm>
            <a:off x="457200" y="1197429"/>
            <a:ext cx="8229600" cy="5417683"/>
          </a:xfrm>
        </p:spPr>
        <p:txBody>
          <a:bodyPr>
            <a:normAutofit fontScale="92500"/>
          </a:bodyPr>
          <a:lstStyle/>
          <a:p>
            <a:pPr lvl="0"/>
            <a:r>
              <a:rPr lang="en-US" dirty="0">
                <a:solidFill>
                  <a:schemeClr val="accent1"/>
                </a:solidFill>
                <a:uFillTx/>
                <a:latin typeface="Cambria"/>
                <a:cs typeface="Cambria"/>
              </a:rPr>
              <a:t>Cameroon Pidgin English is an expanded pidgin/creole spoken in some form by an estimated 50% of Cameroon’s 22,000,000 population (Simons &amp; </a:t>
            </a:r>
            <a:r>
              <a:rPr lang="en-US" dirty="0" err="1">
                <a:solidFill>
                  <a:schemeClr val="accent1"/>
                </a:solidFill>
                <a:uFillTx/>
                <a:latin typeface="Cambria"/>
                <a:cs typeface="Cambria"/>
              </a:rPr>
              <a:t>Fennig</a:t>
            </a:r>
            <a:r>
              <a:rPr lang="en-US" dirty="0">
                <a:solidFill>
                  <a:schemeClr val="accent1"/>
                </a:solidFill>
                <a:uFillTx/>
                <a:latin typeface="Cambria"/>
                <a:cs typeface="Cambria"/>
              </a:rPr>
              <a:t> 2017)</a:t>
            </a:r>
            <a:endParaRPr lang="en-GB" dirty="0">
              <a:solidFill>
                <a:schemeClr val="accent1"/>
              </a:solidFill>
              <a:uFillTx/>
              <a:latin typeface="Cambria"/>
              <a:cs typeface="Cambria"/>
            </a:endParaRPr>
          </a:p>
          <a:p>
            <a:endParaRPr lang="en-US" dirty="0">
              <a:solidFill>
                <a:schemeClr val="accent1"/>
              </a:solidFill>
              <a:uFillTx/>
              <a:latin typeface="Cambria"/>
              <a:cs typeface="Cambria"/>
            </a:endParaRPr>
          </a:p>
          <a:p>
            <a:r>
              <a:rPr lang="en-US" dirty="0">
                <a:solidFill>
                  <a:schemeClr val="accent1"/>
                </a:solidFill>
                <a:uFillTx/>
                <a:latin typeface="Cambria"/>
                <a:cs typeface="Cambria"/>
              </a:rPr>
              <a:t>Spoken primarily in the Anglophone west regions, but also in urban </a:t>
            </a:r>
            <a:r>
              <a:rPr lang="en-US" dirty="0" err="1">
                <a:solidFill>
                  <a:schemeClr val="accent1"/>
                </a:solidFill>
                <a:uFillTx/>
                <a:latin typeface="Cambria"/>
                <a:cs typeface="Cambria"/>
              </a:rPr>
              <a:t>centres</a:t>
            </a:r>
            <a:r>
              <a:rPr lang="en-US" dirty="0">
                <a:solidFill>
                  <a:schemeClr val="accent1"/>
                </a:solidFill>
                <a:uFillTx/>
                <a:latin typeface="Cambria"/>
                <a:cs typeface="Cambria"/>
              </a:rPr>
              <a:t> throughout the country</a:t>
            </a:r>
          </a:p>
          <a:p>
            <a:endParaRPr lang="en-US" dirty="0">
              <a:solidFill>
                <a:schemeClr val="accent1"/>
              </a:solidFill>
              <a:uFillTx/>
              <a:latin typeface="Cambria"/>
              <a:cs typeface="Cambria"/>
            </a:endParaRPr>
          </a:p>
          <a:p>
            <a:r>
              <a:rPr lang="en-GB" dirty="0">
                <a:solidFill>
                  <a:schemeClr val="accent1"/>
                </a:solidFill>
                <a:uFillTx/>
                <a:latin typeface="Cambria"/>
                <a:cs typeface="Cambria"/>
              </a:rPr>
              <a:t>As a predominantly spoken language, CPE has no standardised orthography, but enjoys a vigorous oral tradition, not least through its presence in the broadcast media </a:t>
            </a:r>
          </a:p>
          <a:p>
            <a:endParaRPr lang="en-GB" dirty="0">
              <a:solidFill>
                <a:schemeClr val="accent1"/>
              </a:solidFill>
              <a:uFillTx/>
              <a:latin typeface="Cambria"/>
              <a:cs typeface="Cambria"/>
            </a:endParaRPr>
          </a:p>
          <a:p>
            <a:r>
              <a:rPr lang="en-GB" dirty="0">
                <a:solidFill>
                  <a:schemeClr val="accent1"/>
                </a:solidFill>
                <a:uFillTx/>
                <a:latin typeface="Cambria"/>
                <a:cs typeface="Cambria"/>
              </a:rPr>
              <a:t>Stigmatised status in the face of French and English, prestige languages of Cameroon, where it also co-exists with an estimated 280 indigenous languages </a:t>
            </a:r>
            <a:r>
              <a:rPr lang="en-US" dirty="0">
                <a:solidFill>
                  <a:schemeClr val="accent1"/>
                </a:solidFill>
                <a:latin typeface="Cambria"/>
                <a:cs typeface="Cambria"/>
              </a:rPr>
              <a:t>(Simons &amp; </a:t>
            </a:r>
            <a:r>
              <a:rPr lang="en-US" dirty="0" err="1">
                <a:solidFill>
                  <a:schemeClr val="accent1"/>
                </a:solidFill>
                <a:latin typeface="Cambria"/>
                <a:cs typeface="Cambria"/>
              </a:rPr>
              <a:t>Fennig</a:t>
            </a:r>
            <a:r>
              <a:rPr lang="en-US" dirty="0">
                <a:solidFill>
                  <a:schemeClr val="accent1"/>
                </a:solidFill>
                <a:latin typeface="Cambria"/>
                <a:cs typeface="Cambria"/>
              </a:rPr>
              <a:t> 2017)</a:t>
            </a:r>
            <a:endParaRPr lang="en-US" dirty="0">
              <a:solidFill>
                <a:schemeClr val="accent1"/>
              </a:solidFill>
              <a:uFillTx/>
              <a:latin typeface="Cambria"/>
              <a:cs typeface="Cambri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34143"/>
          </a:xfrm>
        </p:spPr>
        <p:txBody>
          <a:bodyPr/>
          <a:lstStyle/>
          <a:p>
            <a:r>
              <a:rPr lang="en-US" sz="3600" dirty="0">
                <a:solidFill>
                  <a:schemeClr val="accent1"/>
                </a:solidFill>
                <a:latin typeface="Cambria"/>
                <a:cs typeface="Cambria"/>
              </a:rPr>
              <a:t>Research context (datasets)</a:t>
            </a:r>
            <a:endParaRPr lang="en-US" sz="3600" dirty="0">
              <a:solidFill>
                <a:schemeClr val="accent1"/>
              </a:solidFill>
              <a:uFillTx/>
              <a:latin typeface="Cambria"/>
              <a:cs typeface="Cambria"/>
            </a:endParaRPr>
          </a:p>
        </p:txBody>
      </p:sp>
      <p:sp>
        <p:nvSpPr>
          <p:cNvPr id="3" name="Content Placeholder 2"/>
          <p:cNvSpPr>
            <a:spLocks noGrp="1"/>
          </p:cNvSpPr>
          <p:nvPr>
            <p:ph idx="1"/>
          </p:nvPr>
        </p:nvSpPr>
        <p:spPr>
          <a:xfrm>
            <a:off x="457199" y="1034143"/>
            <a:ext cx="8472115" cy="5696266"/>
          </a:xfrm>
        </p:spPr>
        <p:txBody>
          <a:bodyPr>
            <a:normAutofit fontScale="70000" lnSpcReduction="20000"/>
          </a:bodyPr>
          <a:lstStyle/>
          <a:p>
            <a:pPr marL="0" indent="0">
              <a:lnSpc>
                <a:spcPct val="110000"/>
              </a:lnSpc>
              <a:buNone/>
            </a:pPr>
            <a:r>
              <a:rPr lang="en-US" sz="2800" b="1" dirty="0">
                <a:solidFill>
                  <a:schemeClr val="accent1"/>
                </a:solidFill>
                <a:latin typeface="Cambria"/>
                <a:cs typeface="Cambria"/>
              </a:rPr>
              <a:t>Corpus of Cameroon English (under construction since 1994)</a:t>
            </a:r>
          </a:p>
          <a:p>
            <a:pPr lvl="1">
              <a:lnSpc>
                <a:spcPct val="110000"/>
              </a:lnSpc>
            </a:pPr>
            <a:r>
              <a:rPr lang="en-US" sz="2000" dirty="0">
                <a:solidFill>
                  <a:schemeClr val="accent1"/>
                </a:solidFill>
                <a:latin typeface="Cambria"/>
                <a:cs typeface="Cambria"/>
              </a:rPr>
              <a:t>Written standard Cameroon English</a:t>
            </a:r>
          </a:p>
          <a:p>
            <a:pPr lvl="1">
              <a:lnSpc>
                <a:spcPct val="110000"/>
              </a:lnSpc>
            </a:pPr>
            <a:r>
              <a:rPr lang="en-US" sz="2000" dirty="0">
                <a:solidFill>
                  <a:schemeClr val="accent1"/>
                </a:solidFill>
                <a:latin typeface="Cambria"/>
                <a:cs typeface="Cambria"/>
              </a:rPr>
              <a:t>Over 800,000 words (fiction, student essays, press coverage, government documents, advertisements, etc.)</a:t>
            </a:r>
          </a:p>
          <a:p>
            <a:pPr lvl="1">
              <a:lnSpc>
                <a:spcPct val="110000"/>
              </a:lnSpc>
            </a:pPr>
            <a:r>
              <a:rPr lang="en-GB" sz="2000" dirty="0" err="1">
                <a:solidFill>
                  <a:schemeClr val="accent1"/>
                </a:solidFill>
                <a:latin typeface="Cambria"/>
                <a:cs typeface="Cambria"/>
              </a:rPr>
              <a:t>Tiomajou</a:t>
            </a:r>
            <a:r>
              <a:rPr lang="en-GB" sz="2000" dirty="0">
                <a:solidFill>
                  <a:schemeClr val="accent1"/>
                </a:solidFill>
                <a:latin typeface="Cambria"/>
                <a:cs typeface="Cambria"/>
              </a:rPr>
              <a:t> (1993</a:t>
            </a:r>
            <a:r>
              <a:rPr lang="en-US" sz="2000" dirty="0">
                <a:solidFill>
                  <a:schemeClr val="accent1"/>
                </a:solidFill>
                <a:latin typeface="Cambria"/>
                <a:cs typeface="Cambria"/>
              </a:rPr>
              <a:t>), </a:t>
            </a:r>
            <a:r>
              <a:rPr lang="en-GB" sz="2000" dirty="0" err="1">
                <a:solidFill>
                  <a:schemeClr val="accent1"/>
                </a:solidFill>
                <a:latin typeface="Cambria"/>
                <a:cs typeface="Cambria"/>
              </a:rPr>
              <a:t>Nkemleke</a:t>
            </a:r>
            <a:r>
              <a:rPr lang="en-GB" sz="2000" dirty="0">
                <a:solidFill>
                  <a:schemeClr val="accent1"/>
                </a:solidFill>
                <a:latin typeface="Cambria"/>
                <a:cs typeface="Cambria"/>
              </a:rPr>
              <a:t> &amp; </a:t>
            </a:r>
            <a:r>
              <a:rPr lang="en-GB" sz="2000" dirty="0" err="1">
                <a:solidFill>
                  <a:schemeClr val="accent1"/>
                </a:solidFill>
                <a:latin typeface="Cambria"/>
                <a:cs typeface="Cambria"/>
              </a:rPr>
              <a:t>Mbangwana</a:t>
            </a:r>
            <a:r>
              <a:rPr lang="en-GB" sz="2000" dirty="0">
                <a:solidFill>
                  <a:schemeClr val="accent1"/>
                </a:solidFill>
                <a:latin typeface="Cambria"/>
                <a:cs typeface="Cambria"/>
              </a:rPr>
              <a:t> (2007)</a:t>
            </a:r>
            <a:endParaRPr lang="en-US" sz="2000" dirty="0">
              <a:solidFill>
                <a:schemeClr val="accent1"/>
              </a:solidFill>
              <a:latin typeface="Cambria"/>
              <a:cs typeface="Cambria"/>
            </a:endParaRPr>
          </a:p>
          <a:p>
            <a:pPr marL="0" indent="0">
              <a:buNone/>
            </a:pPr>
            <a:endParaRPr lang="en-US" sz="2800" b="1" dirty="0">
              <a:solidFill>
                <a:schemeClr val="accent1"/>
              </a:solidFill>
              <a:latin typeface="Cambria"/>
              <a:cs typeface="Cambria"/>
            </a:endParaRPr>
          </a:p>
          <a:p>
            <a:pPr marL="0" indent="0">
              <a:buNone/>
            </a:pPr>
            <a:r>
              <a:rPr lang="en-US" sz="2800" b="1" dirty="0">
                <a:solidFill>
                  <a:schemeClr val="accent1"/>
                </a:solidFill>
                <a:latin typeface="Cambria"/>
                <a:cs typeface="Cambria"/>
              </a:rPr>
              <a:t>International Corpus of English (since 1996)</a:t>
            </a:r>
          </a:p>
          <a:p>
            <a:pPr lvl="1"/>
            <a:r>
              <a:rPr lang="en-US" sz="2000" dirty="0">
                <a:solidFill>
                  <a:schemeClr val="accent1"/>
                </a:solidFill>
                <a:latin typeface="Cambria"/>
                <a:cs typeface="Cambria"/>
              </a:rPr>
              <a:t>ICE-NIGERIA (2014)</a:t>
            </a:r>
          </a:p>
          <a:p>
            <a:pPr lvl="1"/>
            <a:r>
              <a:rPr lang="en-GB" sz="2000" dirty="0" err="1">
                <a:solidFill>
                  <a:schemeClr val="accent1"/>
                </a:solidFill>
                <a:latin typeface="Cambria"/>
              </a:rPr>
              <a:t>Wunder</a:t>
            </a:r>
            <a:r>
              <a:rPr lang="en-GB" sz="2000" dirty="0">
                <a:solidFill>
                  <a:schemeClr val="accent1"/>
                </a:solidFill>
                <a:latin typeface="Cambria"/>
              </a:rPr>
              <a:t>, </a:t>
            </a:r>
            <a:r>
              <a:rPr lang="en-GB" sz="2000" dirty="0" err="1">
                <a:solidFill>
                  <a:schemeClr val="accent1"/>
                </a:solidFill>
                <a:latin typeface="Cambria"/>
              </a:rPr>
              <a:t>Voormann</a:t>
            </a:r>
            <a:r>
              <a:rPr lang="en-GB" sz="2000" dirty="0">
                <a:solidFill>
                  <a:schemeClr val="accent1"/>
                </a:solidFill>
                <a:latin typeface="Cambria"/>
              </a:rPr>
              <a:t>, and Gut (2010)</a:t>
            </a:r>
            <a:endParaRPr lang="en-US" sz="2000" dirty="0">
              <a:solidFill>
                <a:schemeClr val="accent1"/>
              </a:solidFill>
              <a:latin typeface="Cambria"/>
            </a:endParaRPr>
          </a:p>
          <a:p>
            <a:endParaRPr lang="en-US" sz="2800" b="1" dirty="0">
              <a:solidFill>
                <a:schemeClr val="accent1"/>
              </a:solidFill>
              <a:latin typeface="Cambria"/>
            </a:endParaRPr>
          </a:p>
          <a:p>
            <a:pPr marL="0" indent="0">
              <a:buNone/>
            </a:pPr>
            <a:r>
              <a:rPr lang="en-US" sz="2800" b="1" dirty="0">
                <a:solidFill>
                  <a:schemeClr val="accent1"/>
                </a:solidFill>
                <a:latin typeface="Cambria"/>
                <a:cs typeface="Cambria"/>
              </a:rPr>
              <a:t>Corpus of written British Creole (1999)</a:t>
            </a:r>
            <a:endParaRPr lang="en-US" sz="2800" dirty="0">
              <a:solidFill>
                <a:schemeClr val="accent1"/>
              </a:solidFill>
              <a:latin typeface="Cambria"/>
              <a:cs typeface="Cambria"/>
            </a:endParaRPr>
          </a:p>
          <a:p>
            <a:pPr lvl="1"/>
            <a:r>
              <a:rPr lang="en-US" sz="2000" dirty="0">
                <a:solidFill>
                  <a:schemeClr val="accent1"/>
                </a:solidFill>
                <a:latin typeface="Cambria"/>
                <a:cs typeface="Cambria"/>
              </a:rPr>
              <a:t>Collection of letters (c.12,000 words)</a:t>
            </a:r>
          </a:p>
          <a:p>
            <a:pPr lvl="1"/>
            <a:r>
              <a:rPr lang="en-GB" sz="2100" dirty="0" err="1">
                <a:solidFill>
                  <a:schemeClr val="accent1"/>
                </a:solidFill>
                <a:latin typeface="Cambria"/>
              </a:rPr>
              <a:t>Sebba</a:t>
            </a:r>
            <a:r>
              <a:rPr lang="en-GB" sz="2100" dirty="0">
                <a:solidFill>
                  <a:schemeClr val="accent1"/>
                </a:solidFill>
                <a:latin typeface="Cambria"/>
              </a:rPr>
              <a:t>, Kedge and Dray (1999) </a:t>
            </a:r>
            <a:endParaRPr lang="en-US" sz="2000" dirty="0">
              <a:solidFill>
                <a:schemeClr val="accent1"/>
              </a:solidFill>
              <a:latin typeface="Cambria"/>
              <a:cs typeface="Cambria"/>
            </a:endParaRPr>
          </a:p>
          <a:p>
            <a:endParaRPr lang="en-US" sz="2800" dirty="0">
              <a:solidFill>
                <a:schemeClr val="accent1"/>
              </a:solidFill>
              <a:latin typeface="Cambria"/>
              <a:cs typeface="Cambria"/>
            </a:endParaRPr>
          </a:p>
          <a:p>
            <a:pPr marL="0" indent="0">
              <a:buNone/>
            </a:pPr>
            <a:r>
              <a:rPr lang="en-US" sz="2800" b="1" dirty="0" err="1">
                <a:solidFill>
                  <a:schemeClr val="accent1"/>
                </a:solidFill>
                <a:latin typeface="Cambria"/>
              </a:rPr>
              <a:t>APiCS</a:t>
            </a:r>
            <a:r>
              <a:rPr lang="en-US" sz="2800" b="1" dirty="0">
                <a:solidFill>
                  <a:schemeClr val="accent1"/>
                </a:solidFill>
                <a:latin typeface="Cambria"/>
              </a:rPr>
              <a:t> (</a:t>
            </a:r>
            <a:r>
              <a:rPr lang="en-GB" sz="2800" b="1" i="1" dirty="0">
                <a:solidFill>
                  <a:schemeClr val="accent1"/>
                </a:solidFill>
                <a:latin typeface="Cambria"/>
              </a:rPr>
              <a:t>Atlas of Pidgin and Creole Language Structures</a:t>
            </a:r>
            <a:r>
              <a:rPr lang="en-GB" sz="2800" b="1" dirty="0">
                <a:solidFill>
                  <a:schemeClr val="accent1"/>
                </a:solidFill>
                <a:latin typeface="Cambria"/>
              </a:rPr>
              <a:t>, 2013</a:t>
            </a:r>
            <a:r>
              <a:rPr lang="en-US" sz="2800" b="1" dirty="0">
                <a:solidFill>
                  <a:schemeClr val="accent1"/>
                </a:solidFill>
                <a:latin typeface="Cambria"/>
              </a:rPr>
              <a:t>)</a:t>
            </a:r>
          </a:p>
          <a:p>
            <a:pPr lvl="1"/>
            <a:r>
              <a:rPr lang="en-GB" sz="2000" dirty="0">
                <a:solidFill>
                  <a:schemeClr val="accent1"/>
                </a:solidFill>
                <a:latin typeface="Cambria"/>
              </a:rPr>
              <a:t>Michaelis, Maurer, </a:t>
            </a:r>
            <a:r>
              <a:rPr lang="en-GB" sz="2000" dirty="0" err="1">
                <a:solidFill>
                  <a:schemeClr val="accent1"/>
                </a:solidFill>
                <a:latin typeface="Cambria"/>
              </a:rPr>
              <a:t>Haspelmath</a:t>
            </a:r>
            <a:r>
              <a:rPr lang="en-GB" sz="2000" dirty="0">
                <a:solidFill>
                  <a:schemeClr val="accent1"/>
                </a:solidFill>
                <a:latin typeface="Cambria"/>
              </a:rPr>
              <a:t> and Huber (eds.) (2013)</a:t>
            </a:r>
            <a:endParaRPr lang="en-US" sz="2000" dirty="0">
              <a:solidFill>
                <a:schemeClr val="accent1"/>
              </a:solidFill>
              <a:latin typeface="Cambria"/>
            </a:endParaRPr>
          </a:p>
          <a:p>
            <a:pPr marL="0" lvl="0" indent="0">
              <a:buNone/>
            </a:pPr>
            <a:endParaRPr lang="en-US" sz="2800" dirty="0">
              <a:solidFill>
                <a:schemeClr val="accent1"/>
              </a:solidFill>
              <a:uFillTx/>
              <a:latin typeface="Cambria"/>
              <a:cs typeface="Cambria"/>
            </a:endParaRPr>
          </a:p>
          <a:p>
            <a:pPr marL="0" indent="0">
              <a:buNone/>
            </a:pPr>
            <a:r>
              <a:rPr lang="en-GB" sz="2800" b="1" dirty="0" err="1">
                <a:solidFill>
                  <a:schemeClr val="accent1"/>
                </a:solidFill>
                <a:latin typeface="Cambria"/>
              </a:rPr>
              <a:t>NaijaSynCor</a:t>
            </a:r>
            <a:r>
              <a:rPr lang="en-GB" sz="2800" b="1" dirty="0">
                <a:solidFill>
                  <a:schemeClr val="accent1"/>
                </a:solidFill>
                <a:latin typeface="Cambria"/>
              </a:rPr>
              <a:t> (under construction since 2017)</a:t>
            </a:r>
          </a:p>
          <a:p>
            <a:pPr lvl="1"/>
            <a:r>
              <a:rPr lang="en-GB" sz="2000" dirty="0">
                <a:solidFill>
                  <a:schemeClr val="accent1"/>
                </a:solidFill>
                <a:latin typeface="Cambria"/>
              </a:rPr>
              <a:t>500K word corpus (spoken and written)</a:t>
            </a:r>
          </a:p>
          <a:p>
            <a:pPr lvl="1"/>
            <a:r>
              <a:rPr lang="en-GB" sz="2000" dirty="0">
                <a:solidFill>
                  <a:schemeClr val="accent1"/>
                </a:solidFill>
                <a:latin typeface="Cambria"/>
              </a:rPr>
              <a:t>Data collected from 8 different locations</a:t>
            </a:r>
          </a:p>
          <a:p>
            <a:pPr lvl="1"/>
            <a:r>
              <a:rPr lang="en-GB" sz="2000" dirty="0">
                <a:solidFill>
                  <a:schemeClr val="accent1"/>
                </a:solidFill>
                <a:latin typeface="Cambria"/>
              </a:rPr>
              <a:t>100K words with ‘deep’ annotation (POS tags, dependency parsing, prosodic annotation)</a:t>
            </a:r>
          </a:p>
          <a:p>
            <a:pPr lvl="1"/>
            <a:r>
              <a:rPr lang="en-GB" sz="2000" dirty="0">
                <a:solidFill>
                  <a:schemeClr val="accent1"/>
                </a:solidFill>
                <a:latin typeface="Cambria"/>
              </a:rPr>
              <a:t>http://naijasyncor.huma-num.fr/</a:t>
            </a:r>
          </a:p>
          <a:p>
            <a:endParaRPr lang="en-US" dirty="0">
              <a:solidFill>
                <a:schemeClr val="accent1"/>
              </a:solidFill>
              <a:uFillTx/>
              <a:latin typeface="Cambria"/>
              <a:cs typeface="Cambria"/>
            </a:endParaRPr>
          </a:p>
          <a:p>
            <a:endParaRPr lang="en-GB" dirty="0">
              <a:solidFill>
                <a:schemeClr val="accent1"/>
              </a:solidFill>
              <a:uFillTx/>
              <a:latin typeface="Cambria"/>
              <a:cs typeface="Cambria"/>
            </a:endParaRPr>
          </a:p>
          <a:p>
            <a:endParaRPr lang="en-US" b="1" dirty="0">
              <a:solidFill>
                <a:schemeClr val="accent1"/>
              </a:solidFill>
              <a:uFillTx/>
              <a:latin typeface="Cambria"/>
              <a:cs typeface="Cambria"/>
            </a:endParaRPr>
          </a:p>
        </p:txBody>
      </p:sp>
    </p:spTree>
    <p:extLst>
      <p:ext uri="{BB962C8B-B14F-4D97-AF65-F5344CB8AC3E}">
        <p14:creationId xmlns:p14="http://schemas.microsoft.com/office/powerpoint/2010/main" val="16302324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05C45-FC07-4E9A-9D1A-DFE550F4366F}"/>
              </a:ext>
            </a:extLst>
          </p:cNvPr>
          <p:cNvSpPr>
            <a:spLocks noGrp="1"/>
          </p:cNvSpPr>
          <p:nvPr>
            <p:ph type="title"/>
          </p:nvPr>
        </p:nvSpPr>
        <p:spPr>
          <a:xfrm>
            <a:off x="457200" y="0"/>
            <a:ext cx="8229600" cy="779585"/>
          </a:xfrm>
        </p:spPr>
        <p:txBody>
          <a:bodyPr/>
          <a:lstStyle/>
          <a:p>
            <a:r>
              <a:rPr lang="en-US" sz="3600" dirty="0">
                <a:solidFill>
                  <a:schemeClr val="accent1"/>
                </a:solidFill>
                <a:latin typeface="Cambria"/>
              </a:rPr>
              <a:t>Objectives &amp; research team </a:t>
            </a:r>
            <a:endParaRPr lang="en-GB" sz="3600" dirty="0">
              <a:solidFill>
                <a:schemeClr val="accent1"/>
              </a:solidFill>
              <a:latin typeface="Cambria"/>
            </a:endParaRPr>
          </a:p>
        </p:txBody>
      </p:sp>
      <p:sp>
        <p:nvSpPr>
          <p:cNvPr id="3" name="Content Placeholder 2">
            <a:extLst>
              <a:ext uri="{FF2B5EF4-FFF2-40B4-BE49-F238E27FC236}">
                <a16:creationId xmlns:a16="http://schemas.microsoft.com/office/drawing/2014/main" id="{BB4BFCE2-11CE-4EC5-8A65-17041E440EF0}"/>
              </a:ext>
            </a:extLst>
          </p:cNvPr>
          <p:cNvSpPr>
            <a:spLocks noGrp="1"/>
          </p:cNvSpPr>
          <p:nvPr>
            <p:ph idx="1"/>
          </p:nvPr>
        </p:nvSpPr>
        <p:spPr>
          <a:xfrm>
            <a:off x="457200" y="1178170"/>
            <a:ext cx="8229600" cy="4947994"/>
          </a:xfrm>
        </p:spPr>
        <p:txBody>
          <a:bodyPr/>
          <a:lstStyle/>
          <a:p>
            <a:r>
              <a:rPr lang="en-GB" sz="2800" dirty="0">
                <a:solidFill>
                  <a:schemeClr val="accent1"/>
                </a:solidFill>
                <a:latin typeface="Cambria"/>
              </a:rPr>
              <a:t>Objectives</a:t>
            </a:r>
          </a:p>
          <a:p>
            <a:pPr marL="914400" lvl="1" indent="-457200">
              <a:buFont typeface="+mj-lt"/>
              <a:buAutoNum type="arabicPeriod"/>
            </a:pPr>
            <a:r>
              <a:rPr lang="en-GB" sz="2000" dirty="0">
                <a:solidFill>
                  <a:schemeClr val="accent1"/>
                </a:solidFill>
                <a:latin typeface="Cambria"/>
              </a:rPr>
              <a:t>Piloting data collection and annotation</a:t>
            </a:r>
          </a:p>
          <a:p>
            <a:pPr marL="914400" lvl="1" indent="-457200">
              <a:buFont typeface="+mj-lt"/>
              <a:buAutoNum type="arabicPeriod"/>
            </a:pPr>
            <a:r>
              <a:rPr lang="en-GB" sz="2000" dirty="0">
                <a:solidFill>
                  <a:schemeClr val="accent1"/>
                </a:solidFill>
                <a:latin typeface="Cambria"/>
              </a:rPr>
              <a:t>Documentation: Dataset for grammatical description </a:t>
            </a:r>
          </a:p>
          <a:p>
            <a:pPr marL="914400" lvl="1" indent="-457200">
              <a:buFont typeface="+mj-lt"/>
              <a:buAutoNum type="arabicPeriod"/>
            </a:pPr>
            <a:r>
              <a:rPr lang="en-GB" sz="2000" dirty="0">
                <a:solidFill>
                  <a:schemeClr val="accent1"/>
                </a:solidFill>
                <a:latin typeface="Cambria"/>
              </a:rPr>
              <a:t>Provision of open access resource</a:t>
            </a:r>
          </a:p>
          <a:p>
            <a:pPr lvl="1"/>
            <a:endParaRPr lang="en-GB" sz="2000" dirty="0">
              <a:solidFill>
                <a:schemeClr val="accent1"/>
              </a:solidFill>
              <a:latin typeface="Cambria"/>
            </a:endParaRPr>
          </a:p>
          <a:p>
            <a:r>
              <a:rPr lang="en-GB" sz="2800" dirty="0">
                <a:solidFill>
                  <a:schemeClr val="accent1"/>
                </a:solidFill>
                <a:latin typeface="Cambria"/>
              </a:rPr>
              <a:t>Research team</a:t>
            </a:r>
          </a:p>
          <a:p>
            <a:pPr lvl="1"/>
            <a:r>
              <a:rPr lang="en-US" sz="2000" dirty="0">
                <a:solidFill>
                  <a:schemeClr val="accent1"/>
                </a:solidFill>
                <a:latin typeface="Cambria"/>
              </a:rPr>
              <a:t>Dr Miriam </a:t>
            </a:r>
            <a:r>
              <a:rPr lang="en-US" sz="2000" dirty="0" err="1">
                <a:solidFill>
                  <a:schemeClr val="accent1"/>
                </a:solidFill>
                <a:latin typeface="Cambria"/>
              </a:rPr>
              <a:t>Ayafor</a:t>
            </a:r>
            <a:r>
              <a:rPr lang="en-US" sz="2000" dirty="0">
                <a:solidFill>
                  <a:schemeClr val="accent1"/>
                </a:solidFill>
                <a:latin typeface="Cambria"/>
              </a:rPr>
              <a:t> (Yaoundé I)</a:t>
            </a:r>
          </a:p>
          <a:p>
            <a:pPr lvl="1"/>
            <a:r>
              <a:rPr lang="en-GB" sz="2000" dirty="0">
                <a:solidFill>
                  <a:schemeClr val="accent1"/>
                </a:solidFill>
                <a:latin typeface="Cambria"/>
              </a:rPr>
              <a:t>Sarah FitzGerald </a:t>
            </a:r>
            <a:r>
              <a:rPr lang="en-US" sz="2000" dirty="0">
                <a:solidFill>
                  <a:schemeClr val="accent1"/>
                </a:solidFill>
                <a:latin typeface="Cambria"/>
              </a:rPr>
              <a:t>(Sussex)</a:t>
            </a:r>
            <a:endParaRPr lang="en-GB" sz="2000" dirty="0">
              <a:solidFill>
                <a:schemeClr val="accent1"/>
              </a:solidFill>
              <a:latin typeface="Cambria"/>
            </a:endParaRPr>
          </a:p>
          <a:p>
            <a:pPr lvl="1"/>
            <a:r>
              <a:rPr lang="en-US" sz="2000" dirty="0">
                <a:solidFill>
                  <a:schemeClr val="accent1"/>
                </a:solidFill>
                <a:latin typeface="Cambria"/>
              </a:rPr>
              <a:t>Dr Melanie Green (Sussex)</a:t>
            </a:r>
          </a:p>
          <a:p>
            <a:pPr lvl="1"/>
            <a:r>
              <a:rPr lang="en-GB" sz="2000" dirty="0">
                <a:solidFill>
                  <a:schemeClr val="accent1"/>
                </a:solidFill>
                <a:latin typeface="Cambria"/>
              </a:rPr>
              <a:t>Dr Gabriel </a:t>
            </a:r>
            <a:r>
              <a:rPr lang="en-GB" sz="2000" dirty="0" err="1">
                <a:solidFill>
                  <a:schemeClr val="accent1"/>
                </a:solidFill>
                <a:latin typeface="Cambria"/>
              </a:rPr>
              <a:t>Ozón</a:t>
            </a:r>
            <a:r>
              <a:rPr lang="en-GB" sz="2000" dirty="0">
                <a:solidFill>
                  <a:schemeClr val="accent1"/>
                </a:solidFill>
                <a:latin typeface="Cambria"/>
              </a:rPr>
              <a:t> (Sheffield)</a:t>
            </a:r>
          </a:p>
          <a:p>
            <a:endParaRPr lang="en-GB" dirty="0"/>
          </a:p>
        </p:txBody>
      </p:sp>
      <p:pic>
        <p:nvPicPr>
          <p:cNvPr id="5" name="Picture 4">
            <a:extLst>
              <a:ext uri="{FF2B5EF4-FFF2-40B4-BE49-F238E27FC236}">
                <a16:creationId xmlns:a16="http://schemas.microsoft.com/office/drawing/2014/main" id="{BE5C1388-C352-48D4-A6AF-6B9F43798A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74273" y="2666999"/>
            <a:ext cx="3077308" cy="4103077"/>
          </a:xfrm>
          <a:prstGeom prst="rect">
            <a:avLst/>
          </a:prstGeom>
        </p:spPr>
      </p:pic>
    </p:spTree>
    <p:extLst>
      <p:ext uri="{BB962C8B-B14F-4D97-AF65-F5344CB8AC3E}">
        <p14:creationId xmlns:p14="http://schemas.microsoft.com/office/powerpoint/2010/main" val="30918348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206500"/>
          </a:xfrm>
        </p:spPr>
        <p:txBody>
          <a:bodyPr/>
          <a:lstStyle/>
          <a:p>
            <a:r>
              <a:rPr lang="en-US" sz="3600" dirty="0">
                <a:solidFill>
                  <a:schemeClr val="accent1"/>
                </a:solidFill>
                <a:latin typeface="Cambria"/>
                <a:cs typeface="Cambria"/>
              </a:rPr>
              <a:t>Pre-pilot corpus</a:t>
            </a:r>
            <a:endParaRPr lang="en-GB" sz="3600" dirty="0"/>
          </a:p>
        </p:txBody>
      </p:sp>
      <p:sp>
        <p:nvSpPr>
          <p:cNvPr id="3" name="Content Placeholder 2"/>
          <p:cNvSpPr>
            <a:spLocks noGrp="1"/>
          </p:cNvSpPr>
          <p:nvPr>
            <p:ph idx="1"/>
          </p:nvPr>
        </p:nvSpPr>
        <p:spPr>
          <a:xfrm>
            <a:off x="457200" y="1488174"/>
            <a:ext cx="8335108" cy="4876800"/>
          </a:xfrm>
        </p:spPr>
        <p:txBody>
          <a:bodyPr>
            <a:normAutofit/>
          </a:bodyPr>
          <a:lstStyle/>
          <a:p>
            <a:pPr lvl="0"/>
            <a:r>
              <a:rPr lang="en-US" dirty="0">
                <a:solidFill>
                  <a:schemeClr val="accent1"/>
                </a:solidFill>
                <a:latin typeface="Cambria"/>
                <a:cs typeface="Cambria"/>
              </a:rPr>
              <a:t>Pre-pilot corpus of spoken CPE (unpublished, 2014)</a:t>
            </a:r>
          </a:p>
          <a:p>
            <a:pPr lvl="1"/>
            <a:r>
              <a:rPr lang="en-US" sz="2000" dirty="0">
                <a:solidFill>
                  <a:schemeClr val="accent1"/>
                </a:solidFill>
                <a:latin typeface="Cambria"/>
                <a:cs typeface="Cambria"/>
              </a:rPr>
              <a:t>15 hours’ recording (Bamenda and Yaoundé)</a:t>
            </a:r>
          </a:p>
          <a:p>
            <a:pPr lvl="1"/>
            <a:r>
              <a:rPr lang="en-US" sz="2000" dirty="0">
                <a:solidFill>
                  <a:schemeClr val="accent1"/>
                </a:solidFill>
                <a:latin typeface="Cambria"/>
                <a:cs typeface="Cambria"/>
              </a:rPr>
              <a:t>Unstructured interviews, monologues, dialogues, radio recordings</a:t>
            </a:r>
          </a:p>
          <a:p>
            <a:pPr lvl="1"/>
            <a:r>
              <a:rPr lang="en-US" sz="2000" dirty="0">
                <a:solidFill>
                  <a:schemeClr val="accent1"/>
                </a:solidFill>
                <a:latin typeface="Cambria"/>
                <a:cs typeface="Cambria"/>
              </a:rPr>
              <a:t>c.120,000 words</a:t>
            </a:r>
          </a:p>
          <a:p>
            <a:pPr lvl="1"/>
            <a:r>
              <a:rPr lang="en-US" sz="2000" dirty="0">
                <a:solidFill>
                  <a:schemeClr val="accent1"/>
                </a:solidFill>
                <a:latin typeface="Cambria"/>
                <a:cs typeface="Cambria"/>
              </a:rPr>
              <a:t>Transcribed but not annotated/tagged</a:t>
            </a:r>
          </a:p>
          <a:p>
            <a:endParaRPr lang="en-US" dirty="0">
              <a:solidFill>
                <a:srgbClr val="6076B4"/>
              </a:solidFill>
              <a:latin typeface="Cambria"/>
              <a:cs typeface="Cambria"/>
            </a:endParaRPr>
          </a:p>
          <a:p>
            <a:r>
              <a:rPr lang="en-US" dirty="0">
                <a:solidFill>
                  <a:srgbClr val="6076B4"/>
                </a:solidFill>
                <a:latin typeface="Cambria"/>
                <a:cs typeface="Cambria"/>
              </a:rPr>
              <a:t>Allowed costings and timings for funded pilot corpus</a:t>
            </a:r>
          </a:p>
          <a:p>
            <a:r>
              <a:rPr lang="en-US" dirty="0">
                <a:solidFill>
                  <a:srgbClr val="6076B4"/>
                </a:solidFill>
                <a:latin typeface="Cambria"/>
                <a:cs typeface="Cambria"/>
              </a:rPr>
              <a:t>Allowed development of transcription-based orthography</a:t>
            </a:r>
          </a:p>
          <a:p>
            <a:r>
              <a:rPr lang="en-US" dirty="0">
                <a:solidFill>
                  <a:srgbClr val="6076B4"/>
                </a:solidFill>
                <a:latin typeface="Cambria"/>
                <a:cs typeface="Cambria"/>
              </a:rPr>
              <a:t>Although a convenience sample, provided a robust testbed for preliminary linguistic hypotheses</a:t>
            </a:r>
          </a:p>
          <a:p>
            <a:endParaRPr lang="en-US" dirty="0">
              <a:solidFill>
                <a:srgbClr val="6076B4"/>
              </a:solidFill>
              <a:latin typeface="Cambria"/>
              <a:cs typeface="Cambria"/>
            </a:endParaRPr>
          </a:p>
          <a:p>
            <a:endParaRPr lang="en-GB" dirty="0"/>
          </a:p>
        </p:txBody>
      </p:sp>
    </p:spTree>
    <p:extLst>
      <p:ext uri="{BB962C8B-B14F-4D97-AF65-F5344CB8AC3E}">
        <p14:creationId xmlns:p14="http://schemas.microsoft.com/office/powerpoint/2010/main" val="19655464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6680"/>
            <a:ext cx="8229600" cy="914400"/>
          </a:xfrm>
        </p:spPr>
        <p:txBody>
          <a:bodyPr/>
          <a:lstStyle/>
          <a:p>
            <a:pPr lvl="0"/>
            <a:r>
              <a:rPr lang="en-US" sz="3600" dirty="0">
                <a:uFillTx/>
                <a:latin typeface="Cambria"/>
                <a:cs typeface="Cambria"/>
              </a:rPr>
              <a:t>Pilot corpus</a:t>
            </a:r>
          </a:p>
        </p:txBody>
      </p:sp>
      <p:sp>
        <p:nvSpPr>
          <p:cNvPr id="3" name="Content Placeholder 2"/>
          <p:cNvSpPr>
            <a:spLocks noGrp="1"/>
          </p:cNvSpPr>
          <p:nvPr>
            <p:ph idx="1"/>
          </p:nvPr>
        </p:nvSpPr>
        <p:spPr>
          <a:xfrm>
            <a:off x="193964" y="1234440"/>
            <a:ext cx="8349314" cy="5424268"/>
          </a:xfrm>
        </p:spPr>
        <p:txBody>
          <a:bodyPr>
            <a:noAutofit/>
          </a:bodyPr>
          <a:lstStyle/>
          <a:p>
            <a:pPr>
              <a:lnSpc>
                <a:spcPct val="110000"/>
              </a:lnSpc>
            </a:pPr>
            <a:r>
              <a:rPr lang="en-US" sz="2000" dirty="0">
                <a:solidFill>
                  <a:schemeClr val="accent1"/>
                </a:solidFill>
                <a:latin typeface="Cambria"/>
              </a:rPr>
              <a:t>A spoken corpus of CPE: Pilot study (</a:t>
            </a:r>
            <a:r>
              <a:rPr lang="en-GB" sz="2000" dirty="0">
                <a:solidFill>
                  <a:schemeClr val="accent1"/>
                </a:solidFill>
                <a:latin typeface="Cambria"/>
              </a:rPr>
              <a:t>Green et al. 2016 , </a:t>
            </a:r>
            <a:r>
              <a:rPr lang="en-GB" sz="2000" dirty="0" err="1">
                <a:solidFill>
                  <a:schemeClr val="accent1"/>
                </a:solidFill>
                <a:latin typeface="Cambria"/>
              </a:rPr>
              <a:t>Ozón</a:t>
            </a:r>
            <a:r>
              <a:rPr lang="en-GB" sz="2000" dirty="0">
                <a:solidFill>
                  <a:schemeClr val="accent1"/>
                </a:solidFill>
                <a:latin typeface="Cambria"/>
              </a:rPr>
              <a:t> </a:t>
            </a:r>
            <a:r>
              <a:rPr lang="en-GB" sz="2000" dirty="0">
                <a:solidFill>
                  <a:schemeClr val="accent1"/>
                </a:solidFill>
                <a:uFillTx/>
                <a:latin typeface="Cambria"/>
              </a:rPr>
              <a:t>et al. 2017) </a:t>
            </a:r>
          </a:p>
          <a:p>
            <a:pPr>
              <a:lnSpc>
                <a:spcPct val="110000"/>
              </a:lnSpc>
            </a:pPr>
            <a:r>
              <a:rPr lang="en-GB" sz="2000" dirty="0">
                <a:solidFill>
                  <a:schemeClr val="accent1"/>
                </a:solidFill>
                <a:uFillTx/>
                <a:latin typeface="Cambria"/>
                <a:hlinkClick r:id="rId3"/>
              </a:rPr>
              <a:t>http://ota.ox.ac.uk/desc/2563</a:t>
            </a:r>
            <a:endParaRPr lang="en-GB" sz="2000" dirty="0">
              <a:solidFill>
                <a:schemeClr val="accent1"/>
              </a:solidFill>
              <a:uFillTx/>
              <a:latin typeface="Cambria"/>
            </a:endParaRPr>
          </a:p>
          <a:p>
            <a:r>
              <a:rPr lang="en-US" sz="2000" dirty="0">
                <a:solidFill>
                  <a:schemeClr val="accent1"/>
                </a:solidFill>
                <a:latin typeface="Cambria"/>
                <a:cs typeface="Cambria"/>
              </a:rPr>
              <a:t>30 hours’ recording in five locations (</a:t>
            </a:r>
            <a:r>
              <a:rPr lang="en-GB" sz="2000" dirty="0">
                <a:solidFill>
                  <a:schemeClr val="accent1"/>
                </a:solidFill>
                <a:latin typeface="Cambria"/>
                <a:cs typeface="Cambria"/>
              </a:rPr>
              <a:t>2 in Anglophone region, 3 in Francophone region)</a:t>
            </a:r>
          </a:p>
          <a:p>
            <a:pPr>
              <a:lnSpc>
                <a:spcPct val="110000"/>
              </a:lnSpc>
            </a:pPr>
            <a:r>
              <a:rPr lang="en-US" sz="2000" dirty="0">
                <a:solidFill>
                  <a:schemeClr val="accent1"/>
                </a:solidFill>
                <a:uFillTx/>
                <a:latin typeface="Cambria"/>
                <a:cs typeface="Cambria"/>
              </a:rPr>
              <a:t>240,000 words (80 texts of 15 minutes/3,000 words) </a:t>
            </a:r>
            <a:endParaRPr lang="en-GB" sz="2000" dirty="0">
              <a:solidFill>
                <a:schemeClr val="accent1"/>
              </a:solidFill>
              <a:uFillTx/>
              <a:latin typeface="Cambria"/>
              <a:cs typeface="Cambria"/>
            </a:endParaRPr>
          </a:p>
          <a:p>
            <a:pPr>
              <a:lnSpc>
                <a:spcPct val="110000"/>
              </a:lnSpc>
            </a:pPr>
            <a:r>
              <a:rPr lang="en-GB" sz="2000" dirty="0">
                <a:solidFill>
                  <a:schemeClr val="accent1"/>
                </a:solidFill>
                <a:uFillTx/>
                <a:latin typeface="Cambria"/>
                <a:cs typeface="Cambria"/>
              </a:rPr>
              <a:t>Proportions guided by the International Corpus of English project </a:t>
            </a:r>
            <a:r>
              <a:rPr lang="en-GB" sz="2000" dirty="0">
                <a:solidFill>
                  <a:schemeClr val="accent1"/>
                </a:solidFill>
                <a:uFillTx/>
                <a:latin typeface="Cambria"/>
              </a:rPr>
              <a:t>(Nelson 1996)</a:t>
            </a:r>
          </a:p>
          <a:p>
            <a:pPr>
              <a:lnSpc>
                <a:spcPct val="110000"/>
              </a:lnSpc>
            </a:pPr>
            <a:r>
              <a:rPr lang="en-GB" sz="2000" dirty="0">
                <a:solidFill>
                  <a:schemeClr val="accent1"/>
                </a:solidFill>
                <a:uFillTx/>
                <a:latin typeface="Cambria"/>
              </a:rPr>
              <a:t>Mark-up and part-of-speech-tagging</a:t>
            </a:r>
          </a:p>
          <a:p>
            <a:r>
              <a:rPr lang="en-US" sz="2000" dirty="0">
                <a:solidFill>
                  <a:schemeClr val="accent1"/>
                </a:solidFill>
                <a:latin typeface="Cambria"/>
                <a:cs typeface="Cambria"/>
              </a:rPr>
              <a:t>Corpus files include:</a:t>
            </a:r>
          </a:p>
          <a:p>
            <a:pPr lvl="1"/>
            <a:r>
              <a:rPr lang="en-US" dirty="0">
                <a:solidFill>
                  <a:schemeClr val="accent1"/>
                </a:solidFill>
                <a:latin typeface="Cambria"/>
                <a:cs typeface="Cambria"/>
              </a:rPr>
              <a:t>Sound files (mp3 and wav)</a:t>
            </a:r>
          </a:p>
          <a:p>
            <a:pPr lvl="1"/>
            <a:r>
              <a:rPr lang="en-US" dirty="0">
                <a:solidFill>
                  <a:schemeClr val="accent1"/>
                </a:solidFill>
                <a:latin typeface="Cambria"/>
                <a:cs typeface="Cambria"/>
              </a:rPr>
              <a:t>Raw/annotated text files</a:t>
            </a:r>
          </a:p>
          <a:p>
            <a:pPr lvl="1"/>
            <a:r>
              <a:rPr lang="en-US" dirty="0">
                <a:solidFill>
                  <a:schemeClr val="accent1"/>
                </a:solidFill>
                <a:latin typeface="Cambria"/>
                <a:cs typeface="Cambria"/>
              </a:rPr>
              <a:t>Participant metadata</a:t>
            </a:r>
          </a:p>
          <a:p>
            <a:pPr lvl="1"/>
            <a:r>
              <a:rPr lang="en-US" dirty="0">
                <a:solidFill>
                  <a:schemeClr val="accent1"/>
                </a:solidFill>
                <a:latin typeface="Cambria"/>
                <a:cs typeface="Cambria"/>
              </a:rPr>
              <a:t>Field manual</a:t>
            </a:r>
          </a:p>
          <a:p>
            <a:pPr lvl="1"/>
            <a:r>
              <a:rPr lang="en-US" dirty="0">
                <a:solidFill>
                  <a:schemeClr val="accent1"/>
                </a:solidFill>
                <a:latin typeface="Cambria"/>
                <a:cs typeface="Cambria"/>
              </a:rPr>
              <a:t>Tagging manual</a:t>
            </a:r>
          </a:p>
          <a:p>
            <a:pPr lvl="1"/>
            <a:r>
              <a:rPr lang="en-US" dirty="0">
                <a:solidFill>
                  <a:schemeClr val="accent1"/>
                </a:solidFill>
                <a:latin typeface="Cambria"/>
                <a:cs typeface="Cambria"/>
              </a:rPr>
              <a:t>Spellings list</a:t>
            </a:r>
          </a:p>
        </p:txBody>
      </p:sp>
      <p:graphicFrame>
        <p:nvGraphicFramePr>
          <p:cNvPr id="7" name="Chart 6"/>
          <p:cNvGraphicFramePr/>
          <p:nvPr>
            <p:extLst>
              <p:ext uri="{D42A27DB-BD31-4B8C-83A1-F6EECF244321}">
                <p14:modId xmlns:p14="http://schemas.microsoft.com/office/powerpoint/2010/main" val="925550738"/>
              </p:ext>
            </p:extLst>
          </p:nvPr>
        </p:nvGraphicFramePr>
        <p:xfrm>
          <a:off x="5513696" y="3643952"/>
          <a:ext cx="3489626" cy="3138992"/>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3" cstate="email"/>
          <a:stretch>
            <a:fillRect/>
          </a:stretch>
        </p:blipFill>
        <p:spPr>
          <a:xfrm>
            <a:off x="0" y="3200"/>
            <a:ext cx="4489938" cy="6830744"/>
          </a:xfrm>
        </p:spPr>
      </p:pic>
      <p:pic>
        <p:nvPicPr>
          <p:cNvPr id="5" name="Picture 4"/>
          <p:cNvPicPr>
            <a:picLocks noChangeAspect="1"/>
          </p:cNvPicPr>
          <p:nvPr/>
        </p:nvPicPr>
        <p:blipFill>
          <a:blip r:embed="rId4" cstate="email"/>
          <a:stretch>
            <a:fillRect/>
          </a:stretch>
        </p:blipFill>
        <p:spPr>
          <a:xfrm>
            <a:off x="4647728" y="-7366"/>
            <a:ext cx="4506686" cy="6858000"/>
          </a:xfrm>
          <a:prstGeom prst="rect">
            <a:avLst/>
          </a:prstGeom>
        </p:spPr>
      </p:pic>
      <p:sp>
        <p:nvSpPr>
          <p:cNvPr id="6" name="Oval 5"/>
          <p:cNvSpPr>
            <a:spLocks/>
          </p:cNvSpPr>
          <p:nvPr/>
        </p:nvSpPr>
        <p:spPr>
          <a:xfrm>
            <a:off x="6597650" y="1454150"/>
            <a:ext cx="400050" cy="228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uFillTx/>
            </a:endParaRPr>
          </a:p>
        </p:txBody>
      </p:sp>
      <p:sp>
        <p:nvSpPr>
          <p:cNvPr id="8" name="Oval 7"/>
          <p:cNvSpPr>
            <a:spLocks/>
          </p:cNvSpPr>
          <p:nvPr/>
        </p:nvSpPr>
        <p:spPr>
          <a:xfrm>
            <a:off x="8318500" y="3600450"/>
            <a:ext cx="400050"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uFillTx/>
            </a:endParaRPr>
          </a:p>
        </p:txBody>
      </p:sp>
      <p:sp>
        <p:nvSpPr>
          <p:cNvPr id="7" name="Oval 6"/>
          <p:cNvSpPr>
            <a:spLocks/>
          </p:cNvSpPr>
          <p:nvPr/>
        </p:nvSpPr>
        <p:spPr>
          <a:xfrm>
            <a:off x="6152896" y="3421634"/>
            <a:ext cx="400050"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uFillTx/>
            </a:endParaRPr>
          </a:p>
        </p:txBody>
      </p:sp>
      <p:sp>
        <p:nvSpPr>
          <p:cNvPr id="10" name="Oval 9"/>
          <p:cNvSpPr>
            <a:spLocks/>
          </p:cNvSpPr>
          <p:nvPr/>
        </p:nvSpPr>
        <p:spPr>
          <a:xfrm>
            <a:off x="6085332" y="2723642"/>
            <a:ext cx="507492" cy="228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noAutofit/>
          </a:bodyPr>
          <a:lstStyle/>
          <a:p>
            <a:pPr algn="ctr"/>
            <a:r>
              <a:rPr lang="en-GB" sz="600" b="1" dirty="0" err="1">
                <a:solidFill>
                  <a:schemeClr val="tx1"/>
                </a:solidFill>
                <a:uFillTx/>
              </a:rPr>
              <a:t>Kumba</a:t>
            </a:r>
            <a:endParaRPr lang="en-GB" sz="600" b="1" dirty="0">
              <a:solidFill>
                <a:schemeClr val="tx1"/>
              </a:solidFill>
              <a:uFillTx/>
            </a:endParaRPr>
          </a:p>
        </p:txBody>
      </p:sp>
      <p:sp>
        <p:nvSpPr>
          <p:cNvPr id="11" name="Oval 10"/>
          <p:cNvSpPr>
            <a:spLocks/>
          </p:cNvSpPr>
          <p:nvPr/>
        </p:nvSpPr>
        <p:spPr>
          <a:xfrm>
            <a:off x="2744260" y="5009636"/>
            <a:ext cx="507492"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noAutofit/>
          </a:bodyPr>
          <a:lstStyle/>
          <a:p>
            <a:pPr algn="ctr"/>
            <a:r>
              <a:rPr lang="en-GB" sz="600" b="1" dirty="0" err="1">
                <a:solidFill>
                  <a:schemeClr val="tx1"/>
                </a:solidFill>
                <a:uFillTx/>
              </a:rPr>
              <a:t>Bertoua</a:t>
            </a:r>
            <a:endParaRPr lang="en-GB" sz="600" b="1" dirty="0">
              <a:solidFill>
                <a:schemeClr val="tx1"/>
              </a:solidFill>
              <a:uFillTx/>
            </a:endParaRPr>
          </a:p>
        </p:txBody>
      </p:sp>
      <p:sp>
        <p:nvSpPr>
          <p:cNvPr id="2" name="Slide Number Placeholder 1"/>
          <p:cNvSpPr>
            <a:spLocks noGrp="1"/>
          </p:cNvSpPr>
          <p:nvPr>
            <p:ph type="sldNum" sz="quarter" idx="12"/>
          </p:nvPr>
        </p:nvSpPr>
        <p:spPr/>
        <p:txBody>
          <a:bodyPr/>
          <a:lstStyle/>
          <a:p>
            <a:fld id="{2066355A-084C-D24E-9AD2-7E4FC41EA627}" type="slidenum">
              <a:rPr lang="en-US" smtClean="0">
                <a:uFillTx/>
              </a:rPr>
              <a:t>8</a:t>
            </a:fld>
            <a:endParaRPr lang="en-US">
              <a:uFillTx/>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50605"/>
          </a:xfrm>
        </p:spPr>
        <p:txBody>
          <a:bodyPr/>
          <a:lstStyle/>
          <a:p>
            <a:pPr lvl="0"/>
            <a:r>
              <a:rPr lang="en-US" sz="3600" dirty="0">
                <a:solidFill>
                  <a:schemeClr val="accent1"/>
                </a:solidFill>
                <a:uFillTx/>
                <a:latin typeface="Cambria"/>
                <a:cs typeface="Cambria"/>
              </a:rPr>
              <a:t>Pilot corpus: Mark-up and tagging</a:t>
            </a:r>
          </a:p>
        </p:txBody>
      </p:sp>
      <p:sp>
        <p:nvSpPr>
          <p:cNvPr id="4" name="Text Placeholder 3"/>
          <p:cNvSpPr>
            <a:spLocks noGrp="1"/>
          </p:cNvSpPr>
          <p:nvPr>
            <p:ph type="body" idx="1"/>
          </p:nvPr>
        </p:nvSpPr>
        <p:spPr>
          <a:xfrm>
            <a:off x="457200" y="850606"/>
            <a:ext cx="4040188" cy="574158"/>
          </a:xfrm>
        </p:spPr>
        <p:txBody>
          <a:bodyPr/>
          <a:lstStyle/>
          <a:p>
            <a:endParaRPr lang="en-GB" dirty="0">
              <a:uFillTx/>
            </a:endParaRPr>
          </a:p>
        </p:txBody>
      </p:sp>
      <p:sp>
        <p:nvSpPr>
          <p:cNvPr id="5" name="Text Placeholder 4"/>
          <p:cNvSpPr>
            <a:spLocks noGrp="1"/>
          </p:cNvSpPr>
          <p:nvPr>
            <p:ph type="body" sz="quarter" idx="3"/>
          </p:nvPr>
        </p:nvSpPr>
        <p:spPr>
          <a:xfrm>
            <a:off x="4648200" y="850605"/>
            <a:ext cx="4041775" cy="574159"/>
          </a:xfrm>
        </p:spPr>
        <p:txBody>
          <a:bodyPr/>
          <a:lstStyle/>
          <a:p>
            <a:endParaRPr lang="en-GB" dirty="0">
              <a:uFillTx/>
            </a:endParaRPr>
          </a:p>
        </p:txBody>
      </p:sp>
      <p:sp>
        <p:nvSpPr>
          <p:cNvPr id="3" name="Content Placeholder 2"/>
          <p:cNvSpPr>
            <a:spLocks noGrp="1"/>
          </p:cNvSpPr>
          <p:nvPr>
            <p:ph sz="quarter" idx="13"/>
          </p:nvPr>
        </p:nvSpPr>
        <p:spPr>
          <a:xfrm>
            <a:off x="457199" y="1424763"/>
            <a:ext cx="4166743" cy="5330879"/>
          </a:xfrm>
        </p:spPr>
        <p:txBody>
          <a:bodyPr>
            <a:normAutofit fontScale="92500"/>
          </a:bodyPr>
          <a:lstStyle/>
          <a:p>
            <a:r>
              <a:rPr lang="en-US" dirty="0">
                <a:solidFill>
                  <a:schemeClr val="accent1"/>
                </a:solidFill>
                <a:uFillTx/>
                <a:latin typeface="Cambria"/>
                <a:cs typeface="Cambria"/>
              </a:rPr>
              <a:t>Mark-up based on ICE coding for spoken texts (Nelson 2002)</a:t>
            </a:r>
          </a:p>
          <a:p>
            <a:pPr lvl="0"/>
            <a:endParaRPr lang="en-US" sz="2500" dirty="0">
              <a:solidFill>
                <a:schemeClr val="accent1"/>
              </a:solidFill>
              <a:uFillTx/>
              <a:latin typeface="Cambria"/>
              <a:cs typeface="Cambria"/>
            </a:endParaRPr>
          </a:p>
          <a:p>
            <a:pPr lvl="0"/>
            <a:r>
              <a:rPr lang="en-US" dirty="0">
                <a:solidFill>
                  <a:schemeClr val="accent1"/>
                </a:solidFill>
                <a:latin typeface="Cambria"/>
                <a:cs typeface="Cambria"/>
              </a:rPr>
              <a:t>Mark-up symbols identify</a:t>
            </a:r>
          </a:p>
          <a:p>
            <a:pPr lvl="1"/>
            <a:r>
              <a:rPr lang="en-US" sz="1700" dirty="0">
                <a:solidFill>
                  <a:schemeClr val="accent1"/>
                </a:solidFill>
                <a:uFillTx/>
                <a:latin typeface="Cambria"/>
                <a:cs typeface="Cambria"/>
              </a:rPr>
              <a:t>Speakers </a:t>
            </a:r>
          </a:p>
          <a:p>
            <a:pPr lvl="1"/>
            <a:r>
              <a:rPr lang="en-US" sz="1700" dirty="0">
                <a:solidFill>
                  <a:schemeClr val="accent1"/>
                </a:solidFill>
                <a:uFillTx/>
                <a:latin typeface="Cambria"/>
                <a:cs typeface="Cambria"/>
              </a:rPr>
              <a:t>Utterance numbers</a:t>
            </a:r>
          </a:p>
          <a:p>
            <a:pPr lvl="1"/>
            <a:r>
              <a:rPr lang="en-US" sz="1700" dirty="0">
                <a:solidFill>
                  <a:schemeClr val="accent1"/>
                </a:solidFill>
                <a:uFillTx/>
                <a:latin typeface="Cambria"/>
                <a:cs typeface="Cambria"/>
              </a:rPr>
              <a:t>Overlapping speech </a:t>
            </a:r>
          </a:p>
          <a:p>
            <a:pPr lvl="1"/>
            <a:r>
              <a:rPr lang="en-US" sz="1700" dirty="0">
                <a:solidFill>
                  <a:schemeClr val="accent1"/>
                </a:solidFill>
                <a:uFillTx/>
                <a:latin typeface="Cambria"/>
                <a:cs typeface="Cambria"/>
              </a:rPr>
              <a:t>Uncertain transcriptions</a:t>
            </a:r>
          </a:p>
          <a:p>
            <a:pPr lvl="1"/>
            <a:r>
              <a:rPr lang="en-US" sz="1700" dirty="0">
                <a:solidFill>
                  <a:schemeClr val="accent1"/>
                </a:solidFill>
                <a:uFillTx/>
                <a:latin typeface="Cambria"/>
                <a:cs typeface="Cambria"/>
              </a:rPr>
              <a:t>Foreign words (French and English)</a:t>
            </a:r>
          </a:p>
          <a:p>
            <a:pPr lvl="1"/>
            <a:r>
              <a:rPr lang="en-US" sz="1700" dirty="0">
                <a:solidFill>
                  <a:schemeClr val="accent1"/>
                </a:solidFill>
                <a:uFillTx/>
                <a:latin typeface="Cambria"/>
                <a:cs typeface="Cambria"/>
              </a:rPr>
              <a:t>Indigenous words (local languages)</a:t>
            </a:r>
          </a:p>
          <a:p>
            <a:pPr lvl="0"/>
            <a:endParaRPr lang="en-GB" sz="2500" dirty="0">
              <a:solidFill>
                <a:schemeClr val="accent1"/>
              </a:solidFill>
              <a:uFillTx/>
              <a:latin typeface="Cambria"/>
            </a:endParaRPr>
          </a:p>
          <a:p>
            <a:pPr lvl="0"/>
            <a:r>
              <a:rPr lang="en-GB" dirty="0">
                <a:solidFill>
                  <a:schemeClr val="accent1"/>
                </a:solidFill>
                <a:latin typeface="Cambria"/>
                <a:cs typeface="Cambria"/>
              </a:rPr>
              <a:t>Searchable identifiers, allowing fast automatic retrieval</a:t>
            </a:r>
          </a:p>
        </p:txBody>
      </p:sp>
      <p:sp>
        <p:nvSpPr>
          <p:cNvPr id="6" name="Content Placeholder 5"/>
          <p:cNvSpPr>
            <a:spLocks noGrp="1"/>
          </p:cNvSpPr>
          <p:nvPr>
            <p:ph sz="quarter" idx="14"/>
          </p:nvPr>
        </p:nvSpPr>
        <p:spPr>
          <a:xfrm>
            <a:off x="4672584" y="1424764"/>
            <a:ext cx="4041648" cy="4701271"/>
          </a:xfrm>
        </p:spPr>
        <p:txBody>
          <a:bodyPr>
            <a:normAutofit lnSpcReduction="10000"/>
          </a:bodyPr>
          <a:lstStyle/>
          <a:p>
            <a:r>
              <a:rPr lang="en-GB" sz="2200" dirty="0">
                <a:solidFill>
                  <a:schemeClr val="accent1"/>
                </a:solidFill>
                <a:uFillTx/>
                <a:latin typeface="Cambria"/>
              </a:rPr>
              <a:t>Tagging used modified CLAWS </a:t>
            </a:r>
            <a:r>
              <a:rPr lang="en-GB" sz="2200" dirty="0" err="1">
                <a:solidFill>
                  <a:schemeClr val="accent1"/>
                </a:solidFill>
                <a:uFillTx/>
                <a:latin typeface="Cambria"/>
              </a:rPr>
              <a:t>tagset</a:t>
            </a:r>
            <a:r>
              <a:rPr lang="en-GB" sz="2200" dirty="0">
                <a:solidFill>
                  <a:schemeClr val="accent1"/>
                </a:solidFill>
                <a:uFillTx/>
                <a:latin typeface="Cambria"/>
              </a:rPr>
              <a:t> (Garside 1987): 52 tags</a:t>
            </a:r>
          </a:p>
          <a:p>
            <a:endParaRPr lang="en-GB" sz="2200" dirty="0">
              <a:solidFill>
                <a:schemeClr val="accent1"/>
              </a:solidFill>
              <a:uFillTx/>
              <a:latin typeface="Cambria"/>
            </a:endParaRPr>
          </a:p>
          <a:p>
            <a:r>
              <a:rPr lang="en-GB" sz="2200" dirty="0">
                <a:solidFill>
                  <a:schemeClr val="accent1"/>
                </a:solidFill>
                <a:uFillTx/>
                <a:latin typeface="Cambria"/>
              </a:rPr>
              <a:t>Automatic tagger (Tree Tagger, Schmid 1994) trained on manually tagged CPE data: 94% accuracy rate</a:t>
            </a:r>
          </a:p>
          <a:p>
            <a:endParaRPr lang="en-GB" sz="2200" dirty="0">
              <a:solidFill>
                <a:schemeClr val="accent1"/>
              </a:solidFill>
              <a:uFillTx/>
              <a:latin typeface="Cambria"/>
            </a:endParaRPr>
          </a:p>
          <a:p>
            <a:r>
              <a:rPr lang="en-GB" sz="2200" dirty="0">
                <a:solidFill>
                  <a:schemeClr val="accent1"/>
                </a:solidFill>
                <a:uFillTx/>
                <a:latin typeface="Cambria"/>
              </a:rPr>
              <a:t>POS-tagging distinguishes between different functions of the same form (e.g.  </a:t>
            </a:r>
            <a:r>
              <a:rPr lang="en-GB" sz="2200" i="1" dirty="0">
                <a:solidFill>
                  <a:schemeClr val="accent1"/>
                </a:solidFill>
                <a:uFillTx/>
                <a:latin typeface="Cambria"/>
              </a:rPr>
              <a:t>foe</a:t>
            </a:r>
            <a:r>
              <a:rPr lang="en-GB" sz="2200" dirty="0">
                <a:solidFill>
                  <a:schemeClr val="accent1"/>
                </a:solidFill>
                <a:uFillTx/>
                <a:latin typeface="Cambria"/>
              </a:rPr>
              <a:t> as preposition or as infinitive marker) </a:t>
            </a:r>
          </a:p>
          <a:p>
            <a:endParaRPr lang="en-GB" dirty="0">
              <a:uFillTx/>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01243"/>
          </a:xfrm>
        </p:spPr>
        <p:txBody>
          <a:bodyPr/>
          <a:lstStyle/>
          <a:p>
            <a:r>
              <a:rPr lang="en-GB" sz="3600" dirty="0">
                <a:solidFill>
                  <a:schemeClr val="accent1"/>
                </a:solidFill>
                <a:uFillTx/>
                <a:latin typeface="Cambria"/>
              </a:rPr>
              <a:t>Pilot corpus: Mark-up and tagging</a:t>
            </a:r>
          </a:p>
        </p:txBody>
      </p:sp>
      <p:sp>
        <p:nvSpPr>
          <p:cNvPr id="8" name="Content Placeholder 7"/>
          <p:cNvSpPr>
            <a:spLocks noGrp="1"/>
          </p:cNvSpPr>
          <p:nvPr>
            <p:ph idx="1"/>
          </p:nvPr>
        </p:nvSpPr>
        <p:spPr>
          <a:xfrm>
            <a:off x="457200" y="980184"/>
            <a:ext cx="8229600" cy="5677173"/>
          </a:xfrm>
        </p:spPr>
        <p:txBody>
          <a:bodyPr>
            <a:normAutofit/>
          </a:bodyPr>
          <a:lstStyle/>
          <a:p>
            <a:pPr marL="0" indent="0">
              <a:buNone/>
            </a:pPr>
            <a:r>
              <a:rPr lang="en-GB" sz="2100" b="1" dirty="0">
                <a:solidFill>
                  <a:schemeClr val="accent1"/>
                </a:solidFill>
                <a:uFillTx/>
                <a:latin typeface="Cambria"/>
              </a:rPr>
              <a:t>Raw</a:t>
            </a:r>
          </a:p>
          <a:p>
            <a:pPr marL="0" indent="0">
              <a:buNone/>
            </a:pPr>
            <a:r>
              <a:rPr lang="en-GB" sz="2100" dirty="0">
                <a:solidFill>
                  <a:schemeClr val="accent1"/>
                </a:solidFill>
                <a:uFillTx/>
                <a:latin typeface="Cambria"/>
              </a:rPr>
              <a:t>Ba_DPr_01  &lt;$01-EN-M-B&gt; 18	</a:t>
            </a:r>
          </a:p>
          <a:p>
            <a:pPr marL="0" indent="0">
              <a:buNone/>
            </a:pPr>
            <a:r>
              <a:rPr lang="en-GB" sz="2100" i="1" dirty="0" err="1">
                <a:solidFill>
                  <a:schemeClr val="accent1"/>
                </a:solidFill>
                <a:uFillTx/>
                <a:latin typeface="Cambria"/>
              </a:rPr>
              <a:t>dat</a:t>
            </a:r>
            <a:r>
              <a:rPr lang="en-GB" sz="2100" i="1" dirty="0">
                <a:solidFill>
                  <a:schemeClr val="accent1"/>
                </a:solidFill>
                <a:uFillTx/>
                <a:latin typeface="Cambria"/>
              </a:rPr>
              <a:t> man get </a:t>
            </a:r>
            <a:r>
              <a:rPr lang="en-GB" sz="2100" i="1" dirty="0" err="1">
                <a:solidFill>
                  <a:schemeClr val="accent1"/>
                </a:solidFill>
                <a:uFillTx/>
                <a:latin typeface="Cambria"/>
              </a:rPr>
              <a:t>manquant</a:t>
            </a:r>
            <a:r>
              <a:rPr lang="en-GB" sz="2100" i="1" dirty="0">
                <a:solidFill>
                  <a:schemeClr val="accent1"/>
                </a:solidFill>
                <a:uFillTx/>
                <a:latin typeface="Cambria"/>
              </a:rPr>
              <a:t> foe </a:t>
            </a:r>
            <a:r>
              <a:rPr lang="en-GB" sz="2100" i="1" dirty="0" err="1">
                <a:solidFill>
                  <a:schemeClr val="accent1"/>
                </a:solidFill>
                <a:uFillTx/>
                <a:latin typeface="Cambria"/>
              </a:rPr>
              <a:t>dat</a:t>
            </a:r>
            <a:r>
              <a:rPr lang="en-GB" sz="2100" i="1" dirty="0">
                <a:solidFill>
                  <a:schemeClr val="accent1"/>
                </a:solidFill>
                <a:uFillTx/>
                <a:latin typeface="Cambria"/>
              </a:rPr>
              <a:t> </a:t>
            </a:r>
            <a:r>
              <a:rPr lang="en-GB" sz="2100" i="1" dirty="0" err="1">
                <a:solidFill>
                  <a:schemeClr val="accent1"/>
                </a:solidFill>
                <a:uFillTx/>
                <a:latin typeface="Cambria"/>
              </a:rPr>
              <a:t>sait</a:t>
            </a:r>
            <a:r>
              <a:rPr lang="en-GB" sz="2100" i="1" dirty="0">
                <a:solidFill>
                  <a:schemeClr val="accent1"/>
                </a:solidFill>
                <a:uFillTx/>
                <a:latin typeface="Cambria"/>
              </a:rPr>
              <a:t> foe </a:t>
            </a:r>
            <a:r>
              <a:rPr lang="en-GB" sz="2100" i="1" dirty="0" err="1">
                <a:solidFill>
                  <a:schemeClr val="accent1"/>
                </a:solidFill>
                <a:uFillTx/>
                <a:latin typeface="Cambria"/>
              </a:rPr>
              <a:t>bisnes</a:t>
            </a:r>
            <a:r>
              <a:rPr lang="en-GB" sz="2100" i="1" dirty="0">
                <a:solidFill>
                  <a:schemeClr val="accent1"/>
                </a:solidFill>
                <a:uFillTx/>
                <a:latin typeface="Cambria"/>
              </a:rPr>
              <a:t> foe </a:t>
            </a:r>
            <a:r>
              <a:rPr lang="en-GB" sz="2100" i="1" dirty="0" err="1">
                <a:solidFill>
                  <a:schemeClr val="accent1"/>
                </a:solidFill>
                <a:uFillTx/>
                <a:latin typeface="Cambria"/>
              </a:rPr>
              <a:t>plang</a:t>
            </a:r>
            <a:endParaRPr lang="en-GB" sz="2100" i="1" dirty="0">
              <a:solidFill>
                <a:schemeClr val="accent1"/>
              </a:solidFill>
              <a:uFillTx/>
              <a:latin typeface="Cambria"/>
            </a:endParaRPr>
          </a:p>
          <a:p>
            <a:pPr marL="0" indent="0">
              <a:buNone/>
            </a:pPr>
            <a:r>
              <a:rPr lang="en-GB" sz="2100" dirty="0">
                <a:solidFill>
                  <a:schemeClr val="accent1"/>
                </a:solidFill>
                <a:latin typeface="Cambria"/>
              </a:rPr>
              <a:t>‘T</a:t>
            </a:r>
            <a:r>
              <a:rPr lang="en-GB" sz="2100" dirty="0">
                <a:solidFill>
                  <a:schemeClr val="accent1"/>
                </a:solidFill>
                <a:uFillTx/>
                <a:latin typeface="Cambria"/>
              </a:rPr>
              <a:t>hat man is unlucky when it comes to the timber business.’</a:t>
            </a:r>
          </a:p>
          <a:p>
            <a:pPr marL="0" indent="0">
              <a:buNone/>
            </a:pPr>
            <a:endParaRPr lang="en-GB" sz="2100" dirty="0">
              <a:solidFill>
                <a:schemeClr val="accent1"/>
              </a:solidFill>
              <a:uFillTx/>
              <a:latin typeface="Cambria"/>
            </a:endParaRPr>
          </a:p>
          <a:p>
            <a:pPr marL="0" indent="0">
              <a:buNone/>
            </a:pPr>
            <a:r>
              <a:rPr lang="en-GB" sz="2100" b="1" dirty="0" err="1">
                <a:solidFill>
                  <a:schemeClr val="accent1"/>
                </a:solidFill>
                <a:uFillTx/>
                <a:latin typeface="Cambria"/>
              </a:rPr>
              <a:t>Markup</a:t>
            </a:r>
            <a:r>
              <a:rPr lang="en-GB" sz="2100" b="1" dirty="0">
                <a:solidFill>
                  <a:schemeClr val="accent1"/>
                </a:solidFill>
                <a:uFillTx/>
                <a:latin typeface="Cambria"/>
              </a:rPr>
              <a:t> added </a:t>
            </a:r>
            <a:r>
              <a:rPr lang="en-GB" sz="2100" dirty="0">
                <a:solidFill>
                  <a:schemeClr val="accent1"/>
                </a:solidFill>
                <a:uFillTx/>
                <a:latin typeface="Cambria"/>
              </a:rPr>
              <a:t>(manually)</a:t>
            </a:r>
          </a:p>
          <a:p>
            <a:pPr marL="0" indent="0">
              <a:buNone/>
            </a:pPr>
            <a:r>
              <a:rPr lang="en-GB" sz="2100" i="1" dirty="0" err="1">
                <a:solidFill>
                  <a:schemeClr val="accent1"/>
                </a:solidFill>
                <a:uFillTx/>
                <a:latin typeface="Cambria"/>
              </a:rPr>
              <a:t>dat</a:t>
            </a:r>
            <a:r>
              <a:rPr lang="en-GB" sz="2100" i="1" dirty="0">
                <a:solidFill>
                  <a:schemeClr val="accent1"/>
                </a:solidFill>
                <a:uFillTx/>
                <a:latin typeface="Cambria"/>
              </a:rPr>
              <a:t> man get </a:t>
            </a:r>
            <a:r>
              <a:rPr lang="en-GB" sz="2100" dirty="0">
                <a:solidFill>
                  <a:schemeClr val="accent1"/>
                </a:solidFill>
                <a:uFillTx/>
                <a:latin typeface="Cambria"/>
              </a:rPr>
              <a:t>&lt;foreign&gt;</a:t>
            </a:r>
            <a:r>
              <a:rPr lang="en-GB" sz="2100" b="1" i="1" dirty="0" err="1">
                <a:solidFill>
                  <a:schemeClr val="accent1"/>
                </a:solidFill>
                <a:uFillTx/>
                <a:latin typeface="Cambria"/>
              </a:rPr>
              <a:t>manquant</a:t>
            </a:r>
            <a:r>
              <a:rPr lang="en-GB" sz="2100" dirty="0">
                <a:solidFill>
                  <a:schemeClr val="accent1"/>
                </a:solidFill>
                <a:uFillTx/>
                <a:latin typeface="Cambria"/>
              </a:rPr>
              <a:t>&lt;/foreign&gt; </a:t>
            </a:r>
            <a:r>
              <a:rPr lang="en-GB" sz="2100" i="1" dirty="0">
                <a:solidFill>
                  <a:schemeClr val="accent1"/>
                </a:solidFill>
                <a:uFillTx/>
                <a:latin typeface="Cambria"/>
              </a:rPr>
              <a:t>foe </a:t>
            </a:r>
            <a:r>
              <a:rPr lang="en-GB" sz="2100" i="1" dirty="0" err="1">
                <a:solidFill>
                  <a:schemeClr val="accent1"/>
                </a:solidFill>
                <a:uFillTx/>
                <a:latin typeface="Cambria"/>
              </a:rPr>
              <a:t>dat</a:t>
            </a:r>
            <a:r>
              <a:rPr lang="en-GB" sz="2100" i="1" dirty="0">
                <a:solidFill>
                  <a:schemeClr val="accent1"/>
                </a:solidFill>
                <a:uFillTx/>
                <a:latin typeface="Cambria"/>
              </a:rPr>
              <a:t> </a:t>
            </a:r>
            <a:r>
              <a:rPr lang="en-GB" sz="2100" i="1" dirty="0" err="1">
                <a:solidFill>
                  <a:schemeClr val="accent1"/>
                </a:solidFill>
                <a:uFillTx/>
                <a:latin typeface="Cambria"/>
              </a:rPr>
              <a:t>sait</a:t>
            </a:r>
            <a:r>
              <a:rPr lang="en-GB" sz="2100" i="1" dirty="0">
                <a:solidFill>
                  <a:schemeClr val="accent1"/>
                </a:solidFill>
                <a:uFillTx/>
                <a:latin typeface="Cambria"/>
              </a:rPr>
              <a:t> foe </a:t>
            </a:r>
            <a:r>
              <a:rPr lang="en-GB" sz="2100" i="1" dirty="0" err="1">
                <a:solidFill>
                  <a:schemeClr val="accent1"/>
                </a:solidFill>
                <a:uFillTx/>
                <a:latin typeface="Cambria"/>
              </a:rPr>
              <a:t>bisnes</a:t>
            </a:r>
            <a:r>
              <a:rPr lang="en-GB" sz="2100" i="1" dirty="0">
                <a:solidFill>
                  <a:schemeClr val="accent1"/>
                </a:solidFill>
                <a:uFillTx/>
                <a:latin typeface="Cambria"/>
              </a:rPr>
              <a:t> foe </a:t>
            </a:r>
            <a:r>
              <a:rPr lang="en-GB" sz="2100" i="1" dirty="0" err="1">
                <a:solidFill>
                  <a:schemeClr val="accent1"/>
                </a:solidFill>
                <a:uFillTx/>
                <a:latin typeface="Cambria"/>
              </a:rPr>
              <a:t>plang</a:t>
            </a:r>
            <a:endParaRPr lang="en-GB" sz="2100" i="1" dirty="0">
              <a:solidFill>
                <a:schemeClr val="accent1"/>
              </a:solidFill>
              <a:uFillTx/>
              <a:latin typeface="Cambria"/>
            </a:endParaRPr>
          </a:p>
          <a:p>
            <a:pPr marL="0" indent="0">
              <a:buNone/>
            </a:pPr>
            <a:r>
              <a:rPr lang="en-GB" sz="2100" dirty="0">
                <a:solidFill>
                  <a:schemeClr val="accent1"/>
                </a:solidFill>
                <a:uFillTx/>
                <a:latin typeface="Cambria"/>
              </a:rPr>
              <a:t>Ba_DPr_01  &lt;$01-EN-M-B&gt;  52</a:t>
            </a:r>
          </a:p>
          <a:p>
            <a:pPr marL="0" indent="0">
              <a:buNone/>
            </a:pPr>
            <a:r>
              <a:rPr lang="en-GB" sz="2100" i="1" dirty="0" err="1">
                <a:solidFill>
                  <a:schemeClr val="accent1"/>
                </a:solidFill>
                <a:latin typeface="Cambria"/>
              </a:rPr>
              <a:t>p</a:t>
            </a:r>
            <a:r>
              <a:rPr lang="en-GB" sz="2100" i="1" dirty="0" err="1">
                <a:solidFill>
                  <a:schemeClr val="accent1"/>
                </a:solidFill>
                <a:uFillTx/>
                <a:latin typeface="Cambria"/>
              </a:rPr>
              <a:t>leis</a:t>
            </a:r>
            <a:r>
              <a:rPr lang="en-GB" sz="2100" i="1" dirty="0">
                <a:solidFill>
                  <a:schemeClr val="accent1"/>
                </a:solidFill>
                <a:uFillTx/>
                <a:latin typeface="Cambria"/>
              </a:rPr>
              <a:t> </a:t>
            </a:r>
            <a:r>
              <a:rPr lang="en-GB" sz="2100" i="1" dirty="0" err="1">
                <a:solidFill>
                  <a:schemeClr val="accent1"/>
                </a:solidFill>
                <a:uFillTx/>
                <a:latin typeface="Cambria"/>
              </a:rPr>
              <a:t>wei</a:t>
            </a:r>
            <a:r>
              <a:rPr lang="en-GB" sz="2100" i="1" dirty="0">
                <a:solidFill>
                  <a:schemeClr val="accent1"/>
                </a:solidFill>
                <a:uFillTx/>
                <a:latin typeface="Cambria"/>
              </a:rPr>
              <a:t> </a:t>
            </a:r>
            <a:r>
              <a:rPr lang="en-GB" sz="2100" i="1" dirty="0" err="1">
                <a:solidFill>
                  <a:schemeClr val="accent1"/>
                </a:solidFill>
                <a:uFillTx/>
                <a:latin typeface="Cambria"/>
              </a:rPr>
              <a:t>dem</a:t>
            </a:r>
            <a:r>
              <a:rPr lang="en-GB" sz="2100" i="1" dirty="0">
                <a:solidFill>
                  <a:schemeClr val="accent1"/>
                </a:solidFill>
                <a:uFillTx/>
                <a:latin typeface="Cambria"/>
              </a:rPr>
              <a:t> di wok </a:t>
            </a:r>
            <a:r>
              <a:rPr lang="en-GB" sz="2100" dirty="0">
                <a:solidFill>
                  <a:schemeClr val="accent1"/>
                </a:solidFill>
                <a:uFillTx/>
                <a:latin typeface="Cambria"/>
              </a:rPr>
              <a:t>&lt;</a:t>
            </a:r>
            <a:r>
              <a:rPr lang="en-GB" sz="2100" dirty="0" err="1">
                <a:solidFill>
                  <a:schemeClr val="accent1"/>
                </a:solidFill>
                <a:uFillTx/>
                <a:latin typeface="Cambria"/>
              </a:rPr>
              <a:t>indig</a:t>
            </a:r>
            <a:r>
              <a:rPr lang="en-GB" sz="2100" dirty="0">
                <a:solidFill>
                  <a:schemeClr val="accent1"/>
                </a:solidFill>
                <a:uFillTx/>
                <a:latin typeface="Cambria"/>
              </a:rPr>
              <a:t>&gt;</a:t>
            </a:r>
            <a:r>
              <a:rPr lang="en-GB" sz="2100" b="1" i="1" dirty="0" err="1">
                <a:solidFill>
                  <a:schemeClr val="accent1"/>
                </a:solidFill>
                <a:uFillTx/>
                <a:latin typeface="Cambria"/>
              </a:rPr>
              <a:t>njamanjama</a:t>
            </a:r>
            <a:r>
              <a:rPr lang="en-GB" sz="2100" dirty="0">
                <a:solidFill>
                  <a:schemeClr val="accent1"/>
                </a:solidFill>
                <a:uFillTx/>
                <a:latin typeface="Cambria"/>
              </a:rPr>
              <a:t>&lt;/</a:t>
            </a:r>
            <a:r>
              <a:rPr lang="en-GB" sz="2100" dirty="0" err="1">
                <a:solidFill>
                  <a:schemeClr val="accent1"/>
                </a:solidFill>
                <a:uFillTx/>
                <a:latin typeface="Cambria"/>
              </a:rPr>
              <a:t>indig</a:t>
            </a:r>
            <a:r>
              <a:rPr lang="en-GB" sz="2100" dirty="0">
                <a:solidFill>
                  <a:schemeClr val="accent1"/>
                </a:solidFill>
                <a:uFillTx/>
                <a:latin typeface="Cambria"/>
              </a:rPr>
              <a:t>&gt;</a:t>
            </a:r>
          </a:p>
          <a:p>
            <a:pPr marL="0" indent="0">
              <a:buNone/>
            </a:pPr>
            <a:endParaRPr lang="en-GB" sz="2100" i="1" dirty="0">
              <a:solidFill>
                <a:schemeClr val="accent1"/>
              </a:solidFill>
              <a:uFillTx/>
              <a:latin typeface="Cambria"/>
            </a:endParaRPr>
          </a:p>
          <a:p>
            <a:pPr marL="0" indent="0">
              <a:buNone/>
            </a:pPr>
            <a:r>
              <a:rPr lang="en-GB" sz="2100" b="1" dirty="0">
                <a:solidFill>
                  <a:schemeClr val="accent1"/>
                </a:solidFill>
                <a:uFillTx/>
                <a:latin typeface="Cambria"/>
              </a:rPr>
              <a:t>Tagging added </a:t>
            </a:r>
            <a:r>
              <a:rPr lang="en-GB" sz="2100" dirty="0">
                <a:solidFill>
                  <a:schemeClr val="accent1"/>
                </a:solidFill>
                <a:uFillTx/>
                <a:latin typeface="Cambria"/>
              </a:rPr>
              <a:t>(automatically)</a:t>
            </a:r>
          </a:p>
          <a:p>
            <a:pPr marL="0" indent="0">
              <a:buNone/>
            </a:pPr>
            <a:r>
              <a:rPr lang="en-GB" sz="2100" i="1" dirty="0" err="1">
                <a:solidFill>
                  <a:schemeClr val="accent1"/>
                </a:solidFill>
                <a:uFillTx/>
                <a:latin typeface="Cambria"/>
              </a:rPr>
              <a:t>dat</a:t>
            </a:r>
            <a:r>
              <a:rPr lang="en-GB" sz="2100" dirty="0" err="1">
                <a:solidFill>
                  <a:schemeClr val="accent1"/>
                </a:solidFill>
                <a:uFillTx/>
                <a:latin typeface="Cambria"/>
              </a:rPr>
              <a:t>_DTD</a:t>
            </a:r>
            <a:r>
              <a:rPr lang="en-GB" sz="2100" dirty="0">
                <a:solidFill>
                  <a:schemeClr val="accent1"/>
                </a:solidFill>
                <a:uFillTx/>
                <a:latin typeface="Cambria"/>
              </a:rPr>
              <a:t> </a:t>
            </a:r>
            <a:r>
              <a:rPr lang="en-GB" sz="2100" i="1" dirty="0">
                <a:solidFill>
                  <a:schemeClr val="accent1"/>
                </a:solidFill>
                <a:uFillTx/>
                <a:latin typeface="Cambria"/>
              </a:rPr>
              <a:t>man</a:t>
            </a:r>
            <a:r>
              <a:rPr lang="en-GB" sz="2100" dirty="0">
                <a:solidFill>
                  <a:schemeClr val="accent1"/>
                </a:solidFill>
                <a:uFillTx/>
                <a:latin typeface="Cambria"/>
              </a:rPr>
              <a:t>_NN0 </a:t>
            </a:r>
            <a:r>
              <a:rPr lang="en-GB" sz="2100" i="1" dirty="0">
                <a:solidFill>
                  <a:schemeClr val="accent1"/>
                </a:solidFill>
                <a:uFillTx/>
                <a:latin typeface="Cambria"/>
              </a:rPr>
              <a:t>get</a:t>
            </a:r>
            <a:r>
              <a:rPr lang="en-GB" sz="2100" dirty="0">
                <a:solidFill>
                  <a:schemeClr val="accent1"/>
                </a:solidFill>
                <a:uFillTx/>
                <a:latin typeface="Cambria"/>
              </a:rPr>
              <a:t>_VB0 &lt;foreign&gt; </a:t>
            </a:r>
            <a:r>
              <a:rPr lang="en-GB" sz="2100" b="1" i="1" dirty="0" err="1">
                <a:solidFill>
                  <a:schemeClr val="accent1"/>
                </a:solidFill>
                <a:uFillTx/>
                <a:latin typeface="Cambria"/>
              </a:rPr>
              <a:t>manquant</a:t>
            </a:r>
            <a:r>
              <a:rPr lang="en-GB" sz="2100" dirty="0" err="1">
                <a:solidFill>
                  <a:schemeClr val="accent1"/>
                </a:solidFill>
                <a:uFillTx/>
                <a:latin typeface="Cambria"/>
              </a:rPr>
              <a:t>_FOR</a:t>
            </a:r>
            <a:r>
              <a:rPr lang="en-GB" sz="2100" dirty="0">
                <a:solidFill>
                  <a:schemeClr val="accent1"/>
                </a:solidFill>
                <a:uFillTx/>
                <a:latin typeface="Cambria"/>
              </a:rPr>
              <a:t> &lt;/foreign&gt; </a:t>
            </a:r>
            <a:r>
              <a:rPr lang="en-GB" sz="2100" i="1" dirty="0" err="1">
                <a:solidFill>
                  <a:schemeClr val="accent1"/>
                </a:solidFill>
                <a:uFillTx/>
                <a:latin typeface="Cambria"/>
              </a:rPr>
              <a:t>foe</a:t>
            </a:r>
            <a:r>
              <a:rPr lang="en-GB" sz="2100" dirty="0" err="1">
                <a:solidFill>
                  <a:schemeClr val="accent1"/>
                </a:solidFill>
                <a:uFillTx/>
                <a:latin typeface="Cambria"/>
              </a:rPr>
              <a:t>_PRF</a:t>
            </a:r>
            <a:r>
              <a:rPr lang="en-GB" sz="2100" dirty="0">
                <a:solidFill>
                  <a:schemeClr val="accent1"/>
                </a:solidFill>
                <a:uFillTx/>
                <a:latin typeface="Cambria"/>
              </a:rPr>
              <a:t> </a:t>
            </a:r>
            <a:r>
              <a:rPr lang="en-GB" sz="2100" i="1" dirty="0" err="1">
                <a:solidFill>
                  <a:schemeClr val="accent1"/>
                </a:solidFill>
                <a:uFillTx/>
                <a:latin typeface="Cambria"/>
              </a:rPr>
              <a:t>dat</a:t>
            </a:r>
            <a:r>
              <a:rPr lang="en-GB" sz="2100" dirty="0" err="1">
                <a:solidFill>
                  <a:schemeClr val="accent1"/>
                </a:solidFill>
                <a:uFillTx/>
                <a:latin typeface="Cambria"/>
              </a:rPr>
              <a:t>_DTD</a:t>
            </a:r>
            <a:r>
              <a:rPr lang="en-GB" sz="2100" dirty="0">
                <a:solidFill>
                  <a:schemeClr val="accent1"/>
                </a:solidFill>
                <a:uFillTx/>
                <a:latin typeface="Cambria"/>
              </a:rPr>
              <a:t> </a:t>
            </a:r>
            <a:r>
              <a:rPr lang="en-GB" sz="2100" i="1" dirty="0">
                <a:solidFill>
                  <a:schemeClr val="accent1"/>
                </a:solidFill>
                <a:uFillTx/>
                <a:latin typeface="Cambria"/>
              </a:rPr>
              <a:t>sait</a:t>
            </a:r>
            <a:r>
              <a:rPr lang="en-GB" sz="2100" dirty="0">
                <a:solidFill>
                  <a:schemeClr val="accent1"/>
                </a:solidFill>
                <a:uFillTx/>
                <a:latin typeface="Cambria"/>
              </a:rPr>
              <a:t>_NN0 </a:t>
            </a:r>
            <a:r>
              <a:rPr lang="en-GB" sz="2100" i="1" dirty="0" err="1">
                <a:solidFill>
                  <a:schemeClr val="accent1"/>
                </a:solidFill>
                <a:uFillTx/>
                <a:latin typeface="Cambria"/>
              </a:rPr>
              <a:t>foe</a:t>
            </a:r>
            <a:r>
              <a:rPr lang="en-GB" sz="2100" dirty="0" err="1">
                <a:solidFill>
                  <a:schemeClr val="accent1"/>
                </a:solidFill>
                <a:uFillTx/>
                <a:latin typeface="Cambria"/>
              </a:rPr>
              <a:t>_PRF</a:t>
            </a:r>
            <a:r>
              <a:rPr lang="en-GB" sz="2100" dirty="0">
                <a:solidFill>
                  <a:schemeClr val="accent1"/>
                </a:solidFill>
                <a:uFillTx/>
                <a:latin typeface="Cambria"/>
              </a:rPr>
              <a:t> </a:t>
            </a:r>
            <a:r>
              <a:rPr lang="en-GB" sz="2100" i="1" dirty="0">
                <a:solidFill>
                  <a:schemeClr val="accent1"/>
                </a:solidFill>
                <a:uFillTx/>
                <a:latin typeface="Cambria"/>
              </a:rPr>
              <a:t>bisnes</a:t>
            </a:r>
            <a:r>
              <a:rPr lang="en-GB" sz="2100" dirty="0">
                <a:solidFill>
                  <a:schemeClr val="accent1"/>
                </a:solidFill>
                <a:uFillTx/>
                <a:latin typeface="Cambria"/>
              </a:rPr>
              <a:t>_NN0 </a:t>
            </a:r>
            <a:r>
              <a:rPr lang="en-GB" sz="2100" i="1" dirty="0" err="1">
                <a:solidFill>
                  <a:schemeClr val="accent1"/>
                </a:solidFill>
                <a:uFillTx/>
                <a:latin typeface="Cambria"/>
              </a:rPr>
              <a:t>foe</a:t>
            </a:r>
            <a:r>
              <a:rPr lang="en-GB" sz="2100" dirty="0" err="1">
                <a:solidFill>
                  <a:schemeClr val="accent1"/>
                </a:solidFill>
                <a:uFillTx/>
                <a:latin typeface="Cambria"/>
              </a:rPr>
              <a:t>_PRF</a:t>
            </a:r>
            <a:r>
              <a:rPr lang="en-GB" sz="2100" dirty="0">
                <a:solidFill>
                  <a:schemeClr val="accent1"/>
                </a:solidFill>
                <a:uFillTx/>
                <a:latin typeface="Cambria"/>
              </a:rPr>
              <a:t> </a:t>
            </a:r>
            <a:r>
              <a:rPr lang="en-GB" sz="2100" i="1" dirty="0">
                <a:solidFill>
                  <a:schemeClr val="accent1"/>
                </a:solidFill>
                <a:uFillTx/>
                <a:latin typeface="Cambria"/>
              </a:rPr>
              <a:t>plang</a:t>
            </a:r>
            <a:r>
              <a:rPr lang="en-GB" sz="2100" dirty="0">
                <a:solidFill>
                  <a:schemeClr val="accent1"/>
                </a:solidFill>
                <a:uFillTx/>
                <a:latin typeface="Cambria"/>
              </a:rPr>
              <a:t>_NN0</a:t>
            </a:r>
            <a:endParaRPr lang="en-GB" dirty="0">
              <a:uFillTx/>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8">
                                            <p:txEl>
                                              <p:pRg st="10" end="1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8">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67027"/>
          </a:xfrm>
        </p:spPr>
        <p:txBody>
          <a:bodyPr/>
          <a:lstStyle/>
          <a:p>
            <a:r>
              <a:rPr lang="en-GB" sz="3600" dirty="0">
                <a:solidFill>
                  <a:schemeClr val="accent1"/>
                </a:solidFill>
                <a:uFillTx/>
                <a:latin typeface="Cambria"/>
              </a:rPr>
              <a:t>Pilot corpus: Metadata</a:t>
            </a:r>
          </a:p>
        </p:txBody>
      </p:sp>
      <p:sp>
        <p:nvSpPr>
          <p:cNvPr id="3" name="Content Placeholder 2"/>
          <p:cNvSpPr>
            <a:spLocks noGrp="1"/>
          </p:cNvSpPr>
          <p:nvPr>
            <p:ph sz="half" idx="2"/>
          </p:nvPr>
        </p:nvSpPr>
        <p:spPr>
          <a:xfrm>
            <a:off x="4648200" y="1112874"/>
            <a:ext cx="4038600" cy="5013290"/>
          </a:xfrm>
        </p:spPr>
        <p:txBody>
          <a:bodyPr>
            <a:normAutofit/>
          </a:bodyPr>
          <a:lstStyle/>
          <a:p>
            <a:pPr marL="0" indent="0">
              <a:buNone/>
            </a:pPr>
            <a:r>
              <a:rPr lang="en-GB" b="1" dirty="0">
                <a:solidFill>
                  <a:schemeClr val="accent1"/>
                </a:solidFill>
                <a:uFillTx/>
                <a:latin typeface="Cambria"/>
              </a:rPr>
              <a:t>Speaker ID codes</a:t>
            </a:r>
          </a:p>
          <a:p>
            <a:r>
              <a:rPr lang="en-GB" dirty="0">
                <a:solidFill>
                  <a:schemeClr val="accent1"/>
                </a:solidFill>
                <a:uFillTx/>
                <a:latin typeface="Cambria"/>
              </a:rPr>
              <a:t>Speaker number in participant file matches speaker ID in corpus files</a:t>
            </a:r>
          </a:p>
          <a:p>
            <a:r>
              <a:rPr lang="en-GB" dirty="0">
                <a:solidFill>
                  <a:schemeClr val="accent1"/>
                </a:solidFill>
                <a:uFillTx/>
                <a:latin typeface="Cambria"/>
              </a:rPr>
              <a:t>Speaker ID is a composite of  various sociolinguistic categories</a:t>
            </a:r>
          </a:p>
          <a:p>
            <a:r>
              <a:rPr lang="en-GB" dirty="0">
                <a:solidFill>
                  <a:schemeClr val="accent1"/>
                </a:solidFill>
                <a:uFillTx/>
                <a:latin typeface="Cambria"/>
              </a:rPr>
              <a:t>For example, our first speaker is &lt;$01-EN-M-B&gt;</a:t>
            </a:r>
          </a:p>
          <a:p>
            <a:r>
              <a:rPr lang="en-GB" dirty="0">
                <a:solidFill>
                  <a:schemeClr val="accent1"/>
                </a:solidFill>
                <a:latin typeface="Cambria"/>
              </a:rPr>
              <a:t>Age groups: A (18-21), B (22-34), C (35-49), D (50-74)</a:t>
            </a:r>
          </a:p>
          <a:p>
            <a:endParaRPr lang="en-GB" dirty="0">
              <a:uFillTx/>
            </a:endParaRPr>
          </a:p>
          <a:p>
            <a:endParaRPr lang="en-GB" dirty="0">
              <a:uFillTx/>
            </a:endParaRPr>
          </a:p>
        </p:txBody>
      </p:sp>
      <p:sp>
        <p:nvSpPr>
          <p:cNvPr id="4" name="Content Placeholder 3"/>
          <p:cNvSpPr>
            <a:spLocks noGrp="1"/>
          </p:cNvSpPr>
          <p:nvPr>
            <p:ph sz="quarter" idx="13"/>
          </p:nvPr>
        </p:nvSpPr>
        <p:spPr>
          <a:xfrm>
            <a:off x="365760" y="1164380"/>
            <a:ext cx="4041648" cy="4962100"/>
          </a:xfrm>
        </p:spPr>
        <p:txBody>
          <a:bodyPr>
            <a:normAutofit/>
          </a:bodyPr>
          <a:lstStyle/>
          <a:p>
            <a:pPr marL="0" indent="0">
              <a:lnSpc>
                <a:spcPct val="90000"/>
              </a:lnSpc>
              <a:buNone/>
            </a:pPr>
            <a:r>
              <a:rPr lang="en-GB" b="1" dirty="0">
                <a:solidFill>
                  <a:schemeClr val="accent1"/>
                </a:solidFill>
                <a:uFillTx/>
                <a:latin typeface="Cambria"/>
              </a:rPr>
              <a:t>Participant information</a:t>
            </a:r>
          </a:p>
          <a:p>
            <a:pPr marL="514350" indent="-457200">
              <a:lnSpc>
                <a:spcPct val="90000"/>
              </a:lnSpc>
            </a:pPr>
            <a:r>
              <a:rPr lang="en-US" dirty="0">
                <a:solidFill>
                  <a:schemeClr val="accent1"/>
                </a:solidFill>
                <a:uFillTx/>
                <a:latin typeface="Cambria"/>
              </a:rPr>
              <a:t>Gender</a:t>
            </a:r>
          </a:p>
          <a:p>
            <a:pPr marL="514350" indent="-457200">
              <a:lnSpc>
                <a:spcPct val="90000"/>
              </a:lnSpc>
            </a:pPr>
            <a:r>
              <a:rPr lang="en-US" dirty="0">
                <a:solidFill>
                  <a:schemeClr val="accent1"/>
                </a:solidFill>
                <a:uFillTx/>
                <a:latin typeface="Cambria"/>
              </a:rPr>
              <a:t>Age</a:t>
            </a:r>
          </a:p>
          <a:p>
            <a:pPr marL="514350" indent="-457200">
              <a:lnSpc>
                <a:spcPct val="90000"/>
              </a:lnSpc>
            </a:pPr>
            <a:r>
              <a:rPr lang="en-US" dirty="0">
                <a:solidFill>
                  <a:schemeClr val="accent1"/>
                </a:solidFill>
                <a:uFillTx/>
                <a:latin typeface="Cambria"/>
              </a:rPr>
              <a:t>Ethnic group</a:t>
            </a:r>
          </a:p>
          <a:p>
            <a:pPr marL="514350" indent="-457200">
              <a:lnSpc>
                <a:spcPct val="90000"/>
              </a:lnSpc>
            </a:pPr>
            <a:r>
              <a:rPr lang="en-US" dirty="0">
                <a:solidFill>
                  <a:schemeClr val="accent1"/>
                </a:solidFill>
                <a:uFillTx/>
                <a:latin typeface="Cambria"/>
              </a:rPr>
              <a:t>L1(s)</a:t>
            </a:r>
          </a:p>
          <a:p>
            <a:pPr marL="514350" indent="-457200">
              <a:lnSpc>
                <a:spcPct val="90000"/>
              </a:lnSpc>
            </a:pPr>
            <a:r>
              <a:rPr lang="en-US" dirty="0">
                <a:solidFill>
                  <a:schemeClr val="accent1"/>
                </a:solidFill>
                <a:uFillTx/>
                <a:latin typeface="Cambria"/>
              </a:rPr>
              <a:t>Education</a:t>
            </a:r>
          </a:p>
          <a:p>
            <a:pPr marL="514350" indent="-457200">
              <a:lnSpc>
                <a:spcPct val="90000"/>
              </a:lnSpc>
            </a:pPr>
            <a:r>
              <a:rPr lang="en-US" dirty="0">
                <a:solidFill>
                  <a:schemeClr val="accent1"/>
                </a:solidFill>
                <a:uFillTx/>
                <a:latin typeface="Cambria"/>
              </a:rPr>
              <a:t>Medium of education </a:t>
            </a:r>
            <a:endParaRPr lang="en-GB" dirty="0">
              <a:solidFill>
                <a:schemeClr val="accent1"/>
              </a:solidFill>
              <a:uFillTx/>
              <a:latin typeface="Cambria"/>
            </a:endParaRPr>
          </a:p>
          <a:p>
            <a:pPr marL="0" indent="0">
              <a:buNone/>
            </a:pPr>
            <a:endParaRPr lang="en-GB" dirty="0">
              <a:uFillTx/>
            </a:endParaRPr>
          </a:p>
          <a:p>
            <a:pPr marL="0" indent="0">
              <a:buNone/>
            </a:pPr>
            <a:r>
              <a:rPr lang="en-GB" dirty="0">
                <a:solidFill>
                  <a:schemeClr val="accent1"/>
                </a:solidFill>
                <a:uFillTx/>
                <a:latin typeface="Cambria"/>
              </a:rPr>
              <a:t>(Full list available in corpus download)</a:t>
            </a:r>
          </a:p>
          <a:p>
            <a:endParaRPr lang="en-GB" dirty="0">
              <a:uFillTx/>
            </a:endParaRPr>
          </a:p>
          <a:p>
            <a:endParaRPr lang="en-GB" dirty="0">
              <a:uFillTx/>
            </a:endParaRPr>
          </a:p>
          <a:p>
            <a:endParaRPr lang="en-GB" dirty="0">
              <a:uFillTx/>
            </a:endParaRPr>
          </a:p>
        </p:txBody>
      </p:sp>
      <p:pic>
        <p:nvPicPr>
          <p:cNvPr id="8" name="Picture 7"/>
          <p:cNvPicPr>
            <a:picLocks noChangeAspect="1"/>
          </p:cNvPicPr>
          <p:nvPr/>
        </p:nvPicPr>
        <p:blipFill>
          <a:blip r:embed="rId3" cstate="email"/>
          <a:stretch>
            <a:fillRect/>
          </a:stretch>
        </p:blipFill>
        <p:spPr>
          <a:xfrm>
            <a:off x="19050" y="5845197"/>
            <a:ext cx="9144000" cy="967026"/>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06363" y="289560"/>
            <a:ext cx="9037637" cy="6568440"/>
          </a:xfrm>
        </p:spPr>
        <p:txBody>
          <a:bodyPr>
            <a:noAutofit/>
          </a:bodyPr>
          <a:lstStyle/>
          <a:p>
            <a:pPr marL="0" indent="0">
              <a:buNone/>
            </a:pPr>
            <a:r>
              <a:rPr lang="en-US" sz="1900" dirty="0">
                <a:solidFill>
                  <a:schemeClr val="accent1"/>
                </a:solidFill>
                <a:uFillTx/>
                <a:latin typeface="Cambria"/>
                <a:cs typeface="Cambria"/>
              </a:rPr>
              <a:t>Ba_DPr_02</a:t>
            </a:r>
          </a:p>
          <a:p>
            <a:pPr marL="0" indent="0">
              <a:buNone/>
            </a:pPr>
            <a:r>
              <a:rPr lang="en-US" sz="1900" dirty="0">
                <a:solidFill>
                  <a:schemeClr val="accent1"/>
                </a:solidFill>
                <a:uFillTx/>
                <a:latin typeface="Cambria"/>
                <a:cs typeface="Cambria"/>
              </a:rPr>
              <a:t>&lt;$04-EN-F-B&gt;</a:t>
            </a:r>
          </a:p>
          <a:p>
            <a:pPr marL="0" indent="0">
              <a:buNone/>
            </a:pPr>
            <a:r>
              <a:rPr lang="en-US" sz="1900" dirty="0">
                <a:solidFill>
                  <a:schemeClr val="accent1"/>
                </a:solidFill>
                <a:uFillTx/>
                <a:latin typeface="Cambria"/>
                <a:cs typeface="Cambria"/>
              </a:rPr>
              <a:t>1	</a:t>
            </a:r>
            <a:r>
              <a:rPr lang="en-US" sz="1900" i="1" dirty="0" err="1">
                <a:solidFill>
                  <a:schemeClr val="accent1"/>
                </a:solidFill>
                <a:uFillTx/>
                <a:latin typeface="Cambria"/>
                <a:cs typeface="Cambria"/>
              </a:rPr>
              <a:t>Mami</a:t>
            </a:r>
            <a:r>
              <a:rPr lang="en-US" sz="1900" i="1" dirty="0">
                <a:solidFill>
                  <a:schemeClr val="accent1"/>
                </a:solidFill>
                <a:uFillTx/>
                <a:latin typeface="Cambria"/>
                <a:cs typeface="Cambria"/>
              </a:rPr>
              <a:t>, da wan </a:t>
            </a:r>
            <a:r>
              <a:rPr lang="en-US" sz="1900" i="1" dirty="0" err="1">
                <a:solidFill>
                  <a:schemeClr val="accent1"/>
                </a:solidFill>
                <a:uFillTx/>
                <a:latin typeface="Cambria"/>
                <a:cs typeface="Cambria"/>
              </a:rPr>
              <a:t>na</a:t>
            </a:r>
            <a:r>
              <a:rPr lang="en-US" sz="1900" i="1" dirty="0">
                <a:solidFill>
                  <a:schemeClr val="accent1"/>
                </a:solidFill>
                <a:uFillTx/>
                <a:latin typeface="Cambria"/>
                <a:cs typeface="Cambria"/>
              </a:rPr>
              <a:t> </a:t>
            </a:r>
            <a:r>
              <a:rPr lang="en-US" sz="1900" i="1" dirty="0" err="1">
                <a:solidFill>
                  <a:schemeClr val="accent1"/>
                </a:solidFill>
                <a:uFillTx/>
                <a:latin typeface="Cambria"/>
                <a:cs typeface="Cambria"/>
              </a:rPr>
              <a:t>reli</a:t>
            </a:r>
            <a:r>
              <a:rPr lang="en-US" sz="1900" i="1" dirty="0">
                <a:solidFill>
                  <a:schemeClr val="accent1"/>
                </a:solidFill>
                <a:uFillTx/>
                <a:latin typeface="Cambria"/>
                <a:cs typeface="Cambria"/>
              </a:rPr>
              <a:t> long </a:t>
            </a:r>
            <a:r>
              <a:rPr lang="en-US" sz="1900" i="1" dirty="0" err="1">
                <a:solidFill>
                  <a:schemeClr val="accent1"/>
                </a:solidFill>
                <a:uFillTx/>
                <a:latin typeface="Cambria"/>
                <a:cs typeface="Cambria"/>
              </a:rPr>
              <a:t>stori</a:t>
            </a:r>
            <a:r>
              <a:rPr lang="en-US" sz="1900" i="1" dirty="0">
                <a:solidFill>
                  <a:schemeClr val="accent1"/>
                </a:solidFill>
                <a:uFillTx/>
                <a:latin typeface="Cambria"/>
                <a:cs typeface="Cambria"/>
              </a:rPr>
              <a:t>. </a:t>
            </a:r>
          </a:p>
          <a:p>
            <a:pPr marL="0" indent="0">
              <a:buNone/>
            </a:pPr>
            <a:r>
              <a:rPr lang="en-US" sz="1900" dirty="0">
                <a:solidFill>
                  <a:schemeClr val="accent1"/>
                </a:solidFill>
                <a:uFillTx/>
                <a:latin typeface="Cambria"/>
                <a:cs typeface="Cambria"/>
              </a:rPr>
              <a:t>2	</a:t>
            </a:r>
            <a:r>
              <a:rPr lang="en-US" sz="1900" i="1" dirty="0" err="1">
                <a:solidFill>
                  <a:schemeClr val="accent1"/>
                </a:solidFill>
                <a:uFillTx/>
                <a:latin typeface="Cambria"/>
                <a:cs typeface="Cambria"/>
              </a:rPr>
              <a:t>Bikos</a:t>
            </a:r>
            <a:r>
              <a:rPr lang="en-US" sz="1900" i="1" dirty="0">
                <a:solidFill>
                  <a:schemeClr val="accent1"/>
                </a:solidFill>
                <a:uFillTx/>
                <a:latin typeface="Cambria"/>
                <a:cs typeface="Cambria"/>
              </a:rPr>
              <a:t> eh, </a:t>
            </a:r>
            <a:r>
              <a:rPr lang="en-US" sz="1900" i="1" dirty="0" err="1">
                <a:solidFill>
                  <a:schemeClr val="accent1"/>
                </a:solidFill>
                <a:uFillTx/>
                <a:latin typeface="Cambria"/>
                <a:cs typeface="Cambria"/>
              </a:rPr>
              <a:t>fes</a:t>
            </a:r>
            <a:r>
              <a:rPr lang="en-US" sz="1900" i="1" dirty="0">
                <a:solidFill>
                  <a:schemeClr val="accent1"/>
                </a:solidFill>
                <a:uFillTx/>
                <a:latin typeface="Cambria"/>
                <a:cs typeface="Cambria"/>
              </a:rPr>
              <a:t> of </a:t>
            </a:r>
            <a:r>
              <a:rPr lang="en-US" sz="1900" i="1" dirty="0" err="1">
                <a:solidFill>
                  <a:schemeClr val="accent1"/>
                </a:solidFill>
                <a:uFillTx/>
                <a:latin typeface="Cambria"/>
                <a:cs typeface="Cambria"/>
              </a:rPr>
              <a:t>ol</a:t>
            </a:r>
            <a:r>
              <a:rPr lang="en-US" sz="1900" i="1" dirty="0">
                <a:solidFill>
                  <a:schemeClr val="accent1"/>
                </a:solidFill>
                <a:uFillTx/>
                <a:latin typeface="Cambria"/>
                <a:cs typeface="Cambria"/>
              </a:rPr>
              <a:t>, de </a:t>
            </a:r>
            <a:r>
              <a:rPr lang="en-US" sz="1900" i="1" dirty="0" err="1">
                <a:solidFill>
                  <a:schemeClr val="accent1"/>
                </a:solidFill>
                <a:uFillTx/>
                <a:latin typeface="Cambria"/>
                <a:cs typeface="Cambria"/>
              </a:rPr>
              <a:t>ticha</a:t>
            </a:r>
            <a:r>
              <a:rPr lang="en-US" sz="1900" i="1" dirty="0">
                <a:solidFill>
                  <a:schemeClr val="accent1"/>
                </a:solidFill>
                <a:uFillTx/>
                <a:latin typeface="Cambria"/>
                <a:cs typeface="Cambria"/>
              </a:rPr>
              <a:t> </a:t>
            </a:r>
            <a:r>
              <a:rPr lang="en-US" sz="1900" i="1" dirty="0" err="1">
                <a:solidFill>
                  <a:schemeClr val="accent1"/>
                </a:solidFill>
                <a:uFillTx/>
                <a:latin typeface="Cambria"/>
                <a:cs typeface="Cambria"/>
              </a:rPr>
              <a:t>wei</a:t>
            </a:r>
            <a:r>
              <a:rPr lang="en-US" sz="1900" i="1" dirty="0">
                <a:solidFill>
                  <a:schemeClr val="accent1"/>
                </a:solidFill>
                <a:uFillTx/>
                <a:latin typeface="Cambria"/>
                <a:cs typeface="Cambria"/>
              </a:rPr>
              <a:t> </a:t>
            </a:r>
            <a:r>
              <a:rPr lang="en-US" sz="1900" i="1" dirty="0" err="1">
                <a:solidFill>
                  <a:schemeClr val="accent1"/>
                </a:solidFill>
                <a:uFillTx/>
                <a:latin typeface="Cambria"/>
                <a:cs typeface="Cambria"/>
              </a:rPr>
              <a:t>dey</a:t>
            </a:r>
            <a:r>
              <a:rPr lang="en-US" sz="1900" i="1" dirty="0">
                <a:solidFill>
                  <a:schemeClr val="accent1"/>
                </a:solidFill>
                <a:uFillTx/>
                <a:latin typeface="Cambria"/>
                <a:cs typeface="Cambria"/>
              </a:rPr>
              <a:t> </a:t>
            </a:r>
            <a:r>
              <a:rPr lang="en-US" sz="1900" i="1" dirty="0" err="1">
                <a:solidFill>
                  <a:schemeClr val="accent1"/>
                </a:solidFill>
                <a:uFillTx/>
                <a:latin typeface="Cambria"/>
                <a:cs typeface="Cambria"/>
              </a:rPr>
              <a:t>fes</a:t>
            </a:r>
            <a:r>
              <a:rPr lang="en-US" sz="1900" i="1" dirty="0">
                <a:solidFill>
                  <a:schemeClr val="accent1"/>
                </a:solidFill>
                <a:uFillTx/>
                <a:latin typeface="Cambria"/>
                <a:cs typeface="Cambria"/>
              </a:rPr>
              <a:t> gif mi wan, a </a:t>
            </a:r>
            <a:r>
              <a:rPr lang="en-US" sz="1900" i="1" dirty="0" err="1">
                <a:solidFill>
                  <a:schemeClr val="accent1"/>
                </a:solidFill>
                <a:uFillTx/>
                <a:latin typeface="Cambria"/>
                <a:cs typeface="Cambria"/>
              </a:rPr>
              <a:t>noe</a:t>
            </a:r>
            <a:r>
              <a:rPr lang="en-US" sz="1900" i="1" dirty="0">
                <a:solidFill>
                  <a:schemeClr val="accent1"/>
                </a:solidFill>
                <a:uFillTx/>
                <a:latin typeface="Cambria"/>
                <a:cs typeface="Cambria"/>
              </a:rPr>
              <a:t> di </a:t>
            </a:r>
            <a:r>
              <a:rPr lang="en-US" sz="1900" i="1" dirty="0" err="1">
                <a:solidFill>
                  <a:schemeClr val="accent1"/>
                </a:solidFill>
                <a:uFillTx/>
                <a:latin typeface="Cambria"/>
                <a:cs typeface="Cambria"/>
              </a:rPr>
              <a:t>fes</a:t>
            </a:r>
            <a:r>
              <a:rPr lang="en-US" sz="1900" i="1" dirty="0">
                <a:solidFill>
                  <a:schemeClr val="accent1"/>
                </a:solidFill>
                <a:uFillTx/>
                <a:latin typeface="Cambria"/>
                <a:cs typeface="Cambria"/>
              </a:rPr>
              <a:t> </a:t>
            </a:r>
            <a:r>
              <a:rPr lang="en-US" sz="1900" i="1" dirty="0" err="1">
                <a:solidFill>
                  <a:schemeClr val="accent1"/>
                </a:solidFill>
                <a:uFillTx/>
                <a:latin typeface="Cambria"/>
                <a:cs typeface="Cambria"/>
              </a:rPr>
              <a:t>laik</a:t>
            </a:r>
            <a:r>
              <a:rPr lang="en-US" sz="1900" i="1" dirty="0">
                <a:solidFill>
                  <a:schemeClr val="accent1"/>
                </a:solidFill>
                <a:uFillTx/>
                <a:latin typeface="Cambria"/>
                <a:cs typeface="Cambria"/>
              </a:rPr>
              <a:t> mi de </a:t>
            </a:r>
            <a:r>
              <a:rPr lang="en-US" sz="1900" i="1" dirty="0" err="1">
                <a:solidFill>
                  <a:schemeClr val="accent1"/>
                </a:solidFill>
                <a:uFillTx/>
                <a:latin typeface="Cambria"/>
                <a:cs typeface="Cambria"/>
              </a:rPr>
              <a:t>ticha</a:t>
            </a:r>
            <a:r>
              <a:rPr lang="en-US" sz="1900" i="1" dirty="0">
                <a:solidFill>
                  <a:schemeClr val="accent1"/>
                </a:solidFill>
                <a:uFillTx/>
                <a:latin typeface="Cambria"/>
                <a:cs typeface="Cambria"/>
              </a:rPr>
              <a:t>, 	a </a:t>
            </a:r>
            <a:r>
              <a:rPr lang="en-US" sz="1900" i="1" dirty="0" err="1">
                <a:solidFill>
                  <a:schemeClr val="accent1"/>
                </a:solidFill>
                <a:uFillTx/>
                <a:latin typeface="Cambria"/>
                <a:cs typeface="Cambria"/>
              </a:rPr>
              <a:t>noe</a:t>
            </a:r>
            <a:r>
              <a:rPr lang="en-US" sz="1900" i="1" dirty="0">
                <a:solidFill>
                  <a:schemeClr val="accent1"/>
                </a:solidFill>
                <a:uFillTx/>
                <a:latin typeface="Cambria"/>
                <a:cs typeface="Cambria"/>
              </a:rPr>
              <a:t> di </a:t>
            </a:r>
            <a:r>
              <a:rPr lang="en-US" sz="1900" i="1" dirty="0" err="1">
                <a:solidFill>
                  <a:schemeClr val="accent1"/>
                </a:solidFill>
                <a:uFillTx/>
                <a:latin typeface="Cambria"/>
                <a:cs typeface="Cambria"/>
              </a:rPr>
              <a:t>fes</a:t>
            </a:r>
            <a:r>
              <a:rPr lang="en-US" sz="1900" i="1" dirty="0">
                <a:solidFill>
                  <a:schemeClr val="accent1"/>
                </a:solidFill>
                <a:uFillTx/>
                <a:latin typeface="Cambria"/>
                <a:cs typeface="Cambria"/>
              </a:rPr>
              <a:t> </a:t>
            </a:r>
            <a:r>
              <a:rPr lang="en-US" sz="1900" i="1" dirty="0" err="1">
                <a:solidFill>
                  <a:schemeClr val="accent1"/>
                </a:solidFill>
                <a:uFillTx/>
                <a:latin typeface="Cambria"/>
                <a:cs typeface="Cambria"/>
              </a:rPr>
              <a:t>laik</a:t>
            </a:r>
            <a:r>
              <a:rPr lang="en-US" sz="1900" i="1" dirty="0">
                <a:solidFill>
                  <a:schemeClr val="accent1"/>
                </a:solidFill>
                <a:uFillTx/>
                <a:latin typeface="Cambria"/>
                <a:cs typeface="Cambria"/>
              </a:rPr>
              <a:t> mi de  </a:t>
            </a:r>
            <a:r>
              <a:rPr lang="en-US" sz="1900" dirty="0">
                <a:solidFill>
                  <a:schemeClr val="accent1"/>
                </a:solidFill>
                <a:uFillTx/>
                <a:latin typeface="Cambria"/>
                <a:cs typeface="Cambria"/>
              </a:rPr>
              <a:t>&lt;foreign&gt;</a:t>
            </a:r>
            <a:r>
              <a:rPr lang="en-US" sz="1900" i="1" dirty="0">
                <a:solidFill>
                  <a:schemeClr val="accent1"/>
                </a:solidFill>
                <a:uFillTx/>
                <a:latin typeface="Cambria"/>
                <a:cs typeface="Cambria"/>
              </a:rPr>
              <a:t>supervisor</a:t>
            </a:r>
            <a:r>
              <a:rPr lang="en-US" sz="1900" dirty="0">
                <a:solidFill>
                  <a:schemeClr val="accent1"/>
                </a:solidFill>
                <a:uFillTx/>
                <a:latin typeface="Cambria"/>
                <a:cs typeface="Cambria"/>
              </a:rPr>
              <a:t>&lt;/foreign&gt;.</a:t>
            </a:r>
          </a:p>
          <a:p>
            <a:pPr marL="0" indent="0">
              <a:buNone/>
            </a:pPr>
            <a:r>
              <a:rPr lang="en-US" sz="1900" dirty="0">
                <a:solidFill>
                  <a:schemeClr val="accent1"/>
                </a:solidFill>
                <a:uFillTx/>
                <a:latin typeface="Cambria"/>
                <a:cs typeface="Cambria"/>
              </a:rPr>
              <a:t>3	</a:t>
            </a:r>
            <a:r>
              <a:rPr lang="en-US" sz="1900" i="1" dirty="0" err="1">
                <a:solidFill>
                  <a:schemeClr val="accent1"/>
                </a:solidFill>
                <a:uFillTx/>
                <a:latin typeface="Cambria"/>
                <a:cs typeface="Cambria"/>
              </a:rPr>
              <a:t>Bikos</a:t>
            </a:r>
            <a:r>
              <a:rPr lang="en-US" sz="1900" i="1" dirty="0">
                <a:solidFill>
                  <a:schemeClr val="accent1"/>
                </a:solidFill>
                <a:uFillTx/>
                <a:latin typeface="Cambria"/>
                <a:cs typeface="Cambria"/>
              </a:rPr>
              <a:t> foe </a:t>
            </a:r>
            <a:r>
              <a:rPr lang="en-US" sz="1900" i="1" dirty="0" err="1">
                <a:solidFill>
                  <a:schemeClr val="accent1"/>
                </a:solidFill>
                <a:uFillTx/>
                <a:latin typeface="Cambria"/>
                <a:cs typeface="Cambria"/>
              </a:rPr>
              <a:t>ol</a:t>
            </a:r>
            <a:r>
              <a:rPr lang="en-US" sz="1900" i="1" dirty="0">
                <a:solidFill>
                  <a:schemeClr val="accent1"/>
                </a:solidFill>
                <a:uFillTx/>
                <a:latin typeface="Cambria"/>
                <a:cs typeface="Cambria"/>
              </a:rPr>
              <a:t> ma </a:t>
            </a:r>
            <a:r>
              <a:rPr lang="en-US" sz="1900" i="1" dirty="0" err="1">
                <a:solidFill>
                  <a:schemeClr val="accent1"/>
                </a:solidFill>
                <a:uFillTx/>
                <a:latin typeface="Cambria"/>
                <a:cs typeface="Cambria"/>
              </a:rPr>
              <a:t>kos</a:t>
            </a:r>
            <a:r>
              <a:rPr lang="en-US" sz="1900" i="1" dirty="0">
                <a:solidFill>
                  <a:schemeClr val="accent1"/>
                </a:solidFill>
                <a:uFillTx/>
                <a:latin typeface="Cambria"/>
                <a:cs typeface="Cambria"/>
              </a:rPr>
              <a:t> </a:t>
            </a:r>
            <a:r>
              <a:rPr lang="en-US" sz="1900" i="1" dirty="0" err="1">
                <a:solidFill>
                  <a:schemeClr val="accent1"/>
                </a:solidFill>
                <a:uFillTx/>
                <a:latin typeface="Cambria"/>
                <a:cs typeface="Cambria"/>
              </a:rPr>
              <a:t>dem</a:t>
            </a:r>
            <a:r>
              <a:rPr lang="en-US" sz="1900" i="1" dirty="0">
                <a:solidFill>
                  <a:schemeClr val="accent1"/>
                </a:solidFill>
                <a:uFillTx/>
                <a:latin typeface="Cambria"/>
                <a:cs typeface="Cambria"/>
              </a:rPr>
              <a:t> foe level </a:t>
            </a:r>
            <a:r>
              <a:rPr lang="en-US" sz="1900" i="1" dirty="0" err="1">
                <a:solidFill>
                  <a:schemeClr val="accent1"/>
                </a:solidFill>
                <a:uFillTx/>
                <a:latin typeface="Cambria"/>
                <a:cs typeface="Cambria"/>
              </a:rPr>
              <a:t>fo</a:t>
            </a:r>
            <a:r>
              <a:rPr lang="en-US" sz="1900" i="1" dirty="0">
                <a:solidFill>
                  <a:schemeClr val="accent1"/>
                </a:solidFill>
                <a:uFillTx/>
                <a:latin typeface="Cambria"/>
                <a:cs typeface="Cambria"/>
              </a:rPr>
              <a:t>, a di </a:t>
            </a:r>
            <a:r>
              <a:rPr lang="en-US" sz="1900" i="1" dirty="0" err="1">
                <a:solidFill>
                  <a:schemeClr val="accent1"/>
                </a:solidFill>
                <a:uFillTx/>
                <a:latin typeface="Cambria"/>
                <a:cs typeface="Cambria"/>
              </a:rPr>
              <a:t>eva</a:t>
            </a:r>
            <a:r>
              <a:rPr lang="en-US" sz="1900" i="1" dirty="0">
                <a:solidFill>
                  <a:schemeClr val="accent1"/>
                </a:solidFill>
                <a:uFillTx/>
                <a:latin typeface="Cambria"/>
                <a:cs typeface="Cambria"/>
              </a:rPr>
              <a:t> </a:t>
            </a:r>
            <a:r>
              <a:rPr lang="en-US" sz="1900" i="1" dirty="0" err="1">
                <a:solidFill>
                  <a:schemeClr val="accent1"/>
                </a:solidFill>
                <a:uFillTx/>
                <a:latin typeface="Cambria"/>
                <a:cs typeface="Cambria"/>
              </a:rPr>
              <a:t>rait</a:t>
            </a:r>
            <a:r>
              <a:rPr lang="en-US" sz="1900" i="1" dirty="0">
                <a:solidFill>
                  <a:schemeClr val="accent1"/>
                </a:solidFill>
                <a:uFillTx/>
                <a:latin typeface="Cambria"/>
                <a:cs typeface="Cambria"/>
              </a:rPr>
              <a:t> </a:t>
            </a:r>
            <a:r>
              <a:rPr lang="en-US" sz="1900" i="1" dirty="0" err="1">
                <a:solidFill>
                  <a:schemeClr val="accent1"/>
                </a:solidFill>
                <a:uFillTx/>
                <a:latin typeface="Cambria"/>
                <a:cs typeface="Cambria"/>
              </a:rPr>
              <a:t>dat</a:t>
            </a:r>
            <a:r>
              <a:rPr lang="en-US" sz="1900" i="1" dirty="0">
                <a:solidFill>
                  <a:schemeClr val="accent1"/>
                </a:solidFill>
                <a:uFillTx/>
                <a:latin typeface="Cambria"/>
                <a:cs typeface="Cambria"/>
              </a:rPr>
              <a:t> madam </a:t>
            </a:r>
            <a:r>
              <a:rPr lang="en-US" sz="1900" i="1" dirty="0" err="1">
                <a:solidFill>
                  <a:schemeClr val="accent1"/>
                </a:solidFill>
                <a:uFillTx/>
                <a:latin typeface="Cambria"/>
                <a:cs typeface="Cambria"/>
              </a:rPr>
              <a:t>yi</a:t>
            </a:r>
            <a:r>
              <a:rPr lang="en-US" sz="1900" i="1" dirty="0">
                <a:solidFill>
                  <a:schemeClr val="accent1"/>
                </a:solidFill>
                <a:uFillTx/>
                <a:latin typeface="Cambria"/>
                <a:cs typeface="Cambria"/>
              </a:rPr>
              <a:t> </a:t>
            </a:r>
            <a:r>
              <a:rPr lang="en-US" sz="1900" i="1" dirty="0" err="1">
                <a:solidFill>
                  <a:schemeClr val="accent1"/>
                </a:solidFill>
                <a:uFillTx/>
                <a:latin typeface="Cambria"/>
                <a:cs typeface="Cambria"/>
              </a:rPr>
              <a:t>tes</a:t>
            </a:r>
            <a:r>
              <a:rPr lang="en-US" sz="1900" i="1" dirty="0">
                <a:solidFill>
                  <a:schemeClr val="accent1"/>
                </a:solidFill>
                <a:uFillTx/>
                <a:latin typeface="Cambria"/>
                <a:cs typeface="Cambria"/>
              </a:rPr>
              <a:t> </a:t>
            </a:r>
            <a:r>
              <a:rPr lang="en-US" sz="1900" i="1" dirty="0" err="1">
                <a:solidFill>
                  <a:schemeClr val="accent1"/>
                </a:solidFill>
                <a:uFillTx/>
                <a:latin typeface="Cambria"/>
                <a:cs typeface="Cambria"/>
              </a:rPr>
              <a:t>feil</a:t>
            </a:r>
            <a:r>
              <a:rPr lang="en-US" sz="1900" i="1" dirty="0">
                <a:solidFill>
                  <a:schemeClr val="accent1"/>
                </a:solidFill>
                <a:uFillTx/>
                <a:latin typeface="Cambria"/>
                <a:cs typeface="Cambria"/>
              </a:rPr>
              <a:t>.</a:t>
            </a:r>
          </a:p>
          <a:p>
            <a:pPr marL="0" indent="0">
              <a:buNone/>
            </a:pPr>
            <a:r>
              <a:rPr lang="en-US" sz="1900" dirty="0">
                <a:solidFill>
                  <a:schemeClr val="accent1"/>
                </a:solidFill>
                <a:uFillTx/>
                <a:latin typeface="Cambria"/>
                <a:cs typeface="Cambria"/>
              </a:rPr>
              <a:t>4	</a:t>
            </a:r>
            <a:r>
              <a:rPr lang="en-US" sz="1900" i="1" dirty="0">
                <a:solidFill>
                  <a:schemeClr val="accent1"/>
                </a:solidFill>
                <a:uFillTx/>
                <a:latin typeface="Cambria"/>
                <a:cs typeface="Cambria"/>
              </a:rPr>
              <a:t>A di </a:t>
            </a:r>
            <a:r>
              <a:rPr lang="en-US" sz="1900" i="1" dirty="0" err="1">
                <a:solidFill>
                  <a:schemeClr val="accent1"/>
                </a:solidFill>
                <a:uFillTx/>
                <a:latin typeface="Cambria"/>
                <a:cs typeface="Cambria"/>
              </a:rPr>
              <a:t>teik</a:t>
            </a:r>
            <a:r>
              <a:rPr lang="en-US" sz="1900" i="1" dirty="0">
                <a:solidFill>
                  <a:schemeClr val="accent1"/>
                </a:solidFill>
                <a:uFillTx/>
                <a:latin typeface="Cambria"/>
                <a:cs typeface="Cambria"/>
              </a:rPr>
              <a:t> </a:t>
            </a:r>
            <a:r>
              <a:rPr lang="en-US" sz="1900" i="1" dirty="0" err="1">
                <a:solidFill>
                  <a:schemeClr val="accent1"/>
                </a:solidFill>
                <a:uFillTx/>
                <a:latin typeface="Cambria"/>
                <a:cs typeface="Cambria"/>
              </a:rPr>
              <a:t>na</a:t>
            </a:r>
            <a:r>
              <a:rPr lang="en-US" sz="1900" i="1" dirty="0">
                <a:solidFill>
                  <a:schemeClr val="accent1"/>
                </a:solidFill>
                <a:uFillTx/>
                <a:latin typeface="Cambria"/>
                <a:cs typeface="Cambria"/>
              </a:rPr>
              <a:t>…</a:t>
            </a:r>
            <a:r>
              <a:rPr lang="en-US" sz="1900" i="1" dirty="0" err="1">
                <a:solidFill>
                  <a:schemeClr val="accent1"/>
                </a:solidFill>
                <a:uFillTx/>
                <a:latin typeface="Cambria"/>
                <a:cs typeface="Cambria"/>
              </a:rPr>
              <a:t>na</a:t>
            </a:r>
            <a:r>
              <a:rPr lang="en-US" sz="1900" i="1" dirty="0">
                <a:solidFill>
                  <a:schemeClr val="accent1"/>
                </a:solidFill>
                <a:uFillTx/>
                <a:latin typeface="Cambria"/>
                <a:cs typeface="Cambria"/>
              </a:rPr>
              <a:t> </a:t>
            </a:r>
            <a:r>
              <a:rPr lang="en-US" sz="1900" i="1" dirty="0" err="1">
                <a:solidFill>
                  <a:schemeClr val="accent1"/>
                </a:solidFill>
                <a:uFillTx/>
                <a:latin typeface="Cambria"/>
                <a:cs typeface="Cambria"/>
              </a:rPr>
              <a:t>difren</a:t>
            </a:r>
            <a:r>
              <a:rPr lang="en-US" sz="1900" i="1" dirty="0">
                <a:solidFill>
                  <a:schemeClr val="accent1"/>
                </a:solidFill>
                <a:uFillTx/>
                <a:latin typeface="Cambria"/>
                <a:cs typeface="Cambria"/>
              </a:rPr>
              <a:t> </a:t>
            </a:r>
            <a:r>
              <a:rPr lang="en-US" sz="1900" i="1" dirty="0" err="1">
                <a:solidFill>
                  <a:schemeClr val="accent1"/>
                </a:solidFill>
                <a:uFillTx/>
                <a:latin typeface="Cambria"/>
                <a:cs typeface="Cambria"/>
              </a:rPr>
              <a:t>seshon</a:t>
            </a:r>
            <a:r>
              <a:rPr lang="en-US" sz="1900" i="1" dirty="0">
                <a:solidFill>
                  <a:schemeClr val="accent1"/>
                </a:solidFill>
                <a:uFillTx/>
                <a:latin typeface="Cambria"/>
                <a:cs typeface="Cambria"/>
              </a:rPr>
              <a:t>, a </a:t>
            </a:r>
            <a:r>
              <a:rPr lang="en-US" sz="1900" i="1" dirty="0" err="1">
                <a:solidFill>
                  <a:schemeClr val="accent1"/>
                </a:solidFill>
                <a:uFillTx/>
                <a:latin typeface="Cambria"/>
                <a:cs typeface="Cambria"/>
              </a:rPr>
              <a:t>reli</a:t>
            </a:r>
            <a:r>
              <a:rPr lang="en-US" sz="1900" i="1" dirty="0">
                <a:solidFill>
                  <a:schemeClr val="accent1"/>
                </a:solidFill>
                <a:uFillTx/>
                <a:latin typeface="Cambria"/>
                <a:cs typeface="Cambria"/>
              </a:rPr>
              <a:t> pas </a:t>
            </a:r>
            <a:r>
              <a:rPr lang="en-US" sz="1900" i="1" dirty="0" err="1">
                <a:solidFill>
                  <a:schemeClr val="accent1"/>
                </a:solidFill>
                <a:uFillTx/>
                <a:latin typeface="Cambria"/>
                <a:cs typeface="Cambria"/>
              </a:rPr>
              <a:t>deiy</a:t>
            </a:r>
            <a:r>
              <a:rPr lang="en-US" sz="1900" i="1" dirty="0">
                <a:solidFill>
                  <a:schemeClr val="accent1"/>
                </a:solidFill>
                <a:uFillTx/>
                <a:latin typeface="Cambria"/>
                <a:cs typeface="Cambria"/>
              </a:rPr>
              <a:t> fain, den a </a:t>
            </a:r>
            <a:r>
              <a:rPr lang="en-US" sz="1900" i="1" dirty="0" err="1">
                <a:solidFill>
                  <a:schemeClr val="accent1"/>
                </a:solidFill>
                <a:uFillTx/>
                <a:latin typeface="Cambria"/>
                <a:cs typeface="Cambria"/>
              </a:rPr>
              <a:t>kova</a:t>
            </a:r>
            <a:r>
              <a:rPr lang="en-US" sz="1900" i="1" dirty="0">
                <a:solidFill>
                  <a:schemeClr val="accent1"/>
                </a:solidFill>
                <a:uFillTx/>
                <a:latin typeface="Cambria"/>
                <a:cs typeface="Cambria"/>
              </a:rPr>
              <a:t> </a:t>
            </a:r>
            <a:r>
              <a:rPr lang="en-US" sz="1900" i="1" dirty="0" err="1">
                <a:solidFill>
                  <a:schemeClr val="accent1"/>
                </a:solidFill>
                <a:uFillTx/>
                <a:latin typeface="Cambria"/>
                <a:cs typeface="Cambria"/>
              </a:rPr>
              <a:t>dat</a:t>
            </a:r>
            <a:r>
              <a:rPr lang="en-US" sz="1900" i="1" dirty="0">
                <a:solidFill>
                  <a:schemeClr val="accent1"/>
                </a:solidFill>
                <a:uFillTx/>
                <a:latin typeface="Cambria"/>
                <a:cs typeface="Cambria"/>
              </a:rPr>
              <a:t> </a:t>
            </a:r>
            <a:r>
              <a:rPr lang="en-US" sz="1900" i="1" dirty="0" err="1">
                <a:solidFill>
                  <a:schemeClr val="accent1"/>
                </a:solidFill>
                <a:uFillTx/>
                <a:latin typeface="Cambria"/>
                <a:cs typeface="Cambria"/>
              </a:rPr>
              <a:t>yi</a:t>
            </a:r>
            <a:r>
              <a:rPr lang="en-US" sz="1900" i="1" dirty="0">
                <a:solidFill>
                  <a:schemeClr val="accent1"/>
                </a:solidFill>
                <a:uFillTx/>
                <a:latin typeface="Cambria"/>
                <a:cs typeface="Cambria"/>
              </a:rPr>
              <a:t> </a:t>
            </a:r>
            <a:r>
              <a:rPr lang="en-US" sz="1900" i="1" dirty="0" err="1">
                <a:solidFill>
                  <a:schemeClr val="accent1"/>
                </a:solidFill>
                <a:uFillTx/>
                <a:latin typeface="Cambria"/>
                <a:cs typeface="Cambria"/>
              </a:rPr>
              <a:t>oun</a:t>
            </a:r>
            <a:r>
              <a:rPr lang="en-US" sz="1900" i="1" dirty="0">
                <a:solidFill>
                  <a:schemeClr val="accent1"/>
                </a:solidFill>
                <a:uFillTx/>
                <a:latin typeface="Cambria"/>
                <a:cs typeface="Cambria"/>
              </a:rPr>
              <a:t>, den 	foe de </a:t>
            </a:r>
            <a:r>
              <a:rPr lang="en-US" sz="1900" i="1" dirty="0" err="1">
                <a:solidFill>
                  <a:schemeClr val="accent1"/>
                </a:solidFill>
                <a:uFillTx/>
                <a:latin typeface="Cambria"/>
                <a:cs typeface="Cambria"/>
              </a:rPr>
              <a:t>tu</a:t>
            </a:r>
            <a:r>
              <a:rPr lang="en-US" sz="1900" i="1" dirty="0">
                <a:solidFill>
                  <a:schemeClr val="accent1"/>
                </a:solidFill>
                <a:uFillTx/>
                <a:latin typeface="Cambria"/>
                <a:cs typeface="Cambria"/>
              </a:rPr>
              <a:t> </a:t>
            </a:r>
            <a:r>
              <a:rPr lang="en-US" sz="1900" i="1" dirty="0" err="1">
                <a:solidFill>
                  <a:schemeClr val="accent1"/>
                </a:solidFill>
                <a:uFillTx/>
                <a:latin typeface="Cambria"/>
                <a:cs typeface="Cambria"/>
              </a:rPr>
              <a:t>kos</a:t>
            </a:r>
            <a:r>
              <a:rPr lang="en-US" sz="1900" i="1" dirty="0">
                <a:solidFill>
                  <a:schemeClr val="accent1"/>
                </a:solidFill>
                <a:uFillTx/>
                <a:latin typeface="Cambria"/>
                <a:cs typeface="Cambria"/>
              </a:rPr>
              <a:t> </a:t>
            </a:r>
            <a:r>
              <a:rPr lang="en-US" sz="1900" i="1" dirty="0" err="1">
                <a:solidFill>
                  <a:schemeClr val="accent1"/>
                </a:solidFill>
                <a:uFillTx/>
                <a:latin typeface="Cambria"/>
                <a:cs typeface="Cambria"/>
              </a:rPr>
              <a:t>dem</a:t>
            </a:r>
            <a:r>
              <a:rPr lang="en-US" sz="1900" i="1" dirty="0">
                <a:solidFill>
                  <a:schemeClr val="accent1"/>
                </a:solidFill>
                <a:uFillTx/>
                <a:latin typeface="Cambria"/>
                <a:cs typeface="Cambria"/>
              </a:rPr>
              <a:t> </a:t>
            </a:r>
            <a:r>
              <a:rPr lang="en-US" sz="1900" i="1" dirty="0" err="1">
                <a:solidFill>
                  <a:schemeClr val="accent1"/>
                </a:solidFill>
                <a:uFillTx/>
                <a:latin typeface="Cambria"/>
                <a:cs typeface="Cambria"/>
              </a:rPr>
              <a:t>nau</a:t>
            </a:r>
            <a:r>
              <a:rPr lang="en-US" sz="1900" i="1" dirty="0">
                <a:solidFill>
                  <a:schemeClr val="accent1"/>
                </a:solidFill>
                <a:uFillTx/>
                <a:latin typeface="Cambria"/>
                <a:cs typeface="Cambria"/>
              </a:rPr>
              <a:t> a get mi pas </a:t>
            </a:r>
            <a:r>
              <a:rPr lang="en-US" sz="1900" i="1" dirty="0" err="1">
                <a:solidFill>
                  <a:schemeClr val="accent1"/>
                </a:solidFill>
                <a:uFillTx/>
                <a:latin typeface="Cambria"/>
                <a:cs typeface="Cambria"/>
              </a:rPr>
              <a:t>mak</a:t>
            </a:r>
            <a:r>
              <a:rPr lang="en-US" sz="1900" i="1" dirty="0">
                <a:solidFill>
                  <a:schemeClr val="accent1"/>
                </a:solidFill>
                <a:uFillTx/>
                <a:latin typeface="Cambria"/>
                <a:cs typeface="Cambria"/>
              </a:rPr>
              <a:t>, a </a:t>
            </a:r>
            <a:r>
              <a:rPr lang="en-US" sz="1900" dirty="0">
                <a:solidFill>
                  <a:schemeClr val="accent1"/>
                </a:solidFill>
                <a:uFillTx/>
                <a:latin typeface="Cambria"/>
                <a:cs typeface="Cambria"/>
              </a:rPr>
              <a:t>&lt;foreign&gt;</a:t>
            </a:r>
            <a:r>
              <a:rPr lang="en-US" sz="1900" i="1" dirty="0">
                <a:solidFill>
                  <a:schemeClr val="accent1"/>
                </a:solidFill>
                <a:uFillTx/>
                <a:latin typeface="Cambria"/>
                <a:cs typeface="Cambria"/>
              </a:rPr>
              <a:t>validate </a:t>
            </a:r>
            <a:r>
              <a:rPr lang="en-US" sz="1900" dirty="0">
                <a:solidFill>
                  <a:schemeClr val="accent1"/>
                </a:solidFill>
                <a:uFillTx/>
                <a:latin typeface="Cambria"/>
                <a:cs typeface="Cambria"/>
              </a:rPr>
              <a:t>&lt;/foreign&gt;</a:t>
            </a:r>
            <a:r>
              <a:rPr lang="en-US" sz="1900" i="1" dirty="0">
                <a:solidFill>
                  <a:schemeClr val="accent1"/>
                </a:solidFill>
                <a:uFillTx/>
                <a:latin typeface="Cambria"/>
                <a:cs typeface="Cambria"/>
              </a:rPr>
              <a:t>mi de 	</a:t>
            </a:r>
            <a:r>
              <a:rPr lang="en-US" sz="1900" i="1" dirty="0" err="1">
                <a:solidFill>
                  <a:schemeClr val="accent1"/>
                </a:solidFill>
                <a:uFillTx/>
                <a:latin typeface="Cambria"/>
                <a:cs typeface="Cambria"/>
              </a:rPr>
              <a:t>kos</a:t>
            </a:r>
            <a:r>
              <a:rPr lang="en-US" sz="1900" dirty="0">
                <a:solidFill>
                  <a:schemeClr val="accent1"/>
                </a:solidFill>
                <a:uFillTx/>
                <a:latin typeface="Cambria"/>
                <a:cs typeface="Cambria"/>
              </a:rPr>
              <a:t>.</a:t>
            </a:r>
          </a:p>
          <a:p>
            <a:pPr marL="0" indent="0">
              <a:buNone/>
            </a:pPr>
            <a:r>
              <a:rPr lang="en-US" sz="1900" dirty="0">
                <a:solidFill>
                  <a:schemeClr val="accent1"/>
                </a:solidFill>
                <a:uFillTx/>
                <a:latin typeface="Cambria"/>
                <a:cs typeface="Cambria"/>
              </a:rPr>
              <a:t>5	</a:t>
            </a:r>
            <a:r>
              <a:rPr lang="en-US" sz="1900" i="1" dirty="0">
                <a:solidFill>
                  <a:schemeClr val="accent1"/>
                </a:solidFill>
                <a:uFillTx/>
                <a:latin typeface="Cambria"/>
                <a:cs typeface="Cambria"/>
              </a:rPr>
              <a:t>Wan madam </a:t>
            </a:r>
            <a:r>
              <a:rPr lang="en-US" sz="1900" i="1" dirty="0" err="1">
                <a:solidFill>
                  <a:schemeClr val="accent1"/>
                </a:solidFill>
                <a:uFillTx/>
                <a:latin typeface="Cambria"/>
                <a:cs typeface="Cambria"/>
              </a:rPr>
              <a:t>goe</a:t>
            </a:r>
            <a:r>
              <a:rPr lang="en-US" sz="1900" i="1" dirty="0">
                <a:solidFill>
                  <a:schemeClr val="accent1"/>
                </a:solidFill>
                <a:uFillTx/>
                <a:latin typeface="Cambria"/>
                <a:cs typeface="Cambria"/>
              </a:rPr>
              <a:t> </a:t>
            </a:r>
            <a:r>
              <a:rPr lang="en-US" sz="1900" i="1" dirty="0" err="1">
                <a:solidFill>
                  <a:schemeClr val="accent1"/>
                </a:solidFill>
                <a:uFillTx/>
                <a:latin typeface="Cambria"/>
                <a:cs typeface="Cambria"/>
              </a:rPr>
              <a:t>kam</a:t>
            </a:r>
            <a:r>
              <a:rPr lang="en-US" sz="1900" i="1" dirty="0">
                <a:solidFill>
                  <a:schemeClr val="accent1"/>
                </a:solidFill>
                <a:uFillTx/>
                <a:latin typeface="Cambria"/>
                <a:cs typeface="Cambria"/>
              </a:rPr>
              <a:t> </a:t>
            </a:r>
            <a:r>
              <a:rPr lang="en-US" sz="1900" i="1" dirty="0" err="1">
                <a:solidFill>
                  <a:schemeClr val="accent1"/>
                </a:solidFill>
                <a:uFillTx/>
                <a:latin typeface="Cambria"/>
                <a:cs typeface="Cambria"/>
              </a:rPr>
              <a:t>klas</a:t>
            </a:r>
            <a:r>
              <a:rPr lang="en-US" sz="1900" i="1" dirty="0">
                <a:solidFill>
                  <a:schemeClr val="accent1"/>
                </a:solidFill>
                <a:uFillTx/>
                <a:latin typeface="Cambria"/>
                <a:cs typeface="Cambria"/>
              </a:rPr>
              <a:t>, </a:t>
            </a:r>
            <a:r>
              <a:rPr lang="en-US" sz="1900" i="1" dirty="0" err="1">
                <a:solidFill>
                  <a:schemeClr val="accent1"/>
                </a:solidFill>
                <a:uFillTx/>
                <a:latin typeface="Cambria"/>
                <a:cs typeface="Cambria"/>
              </a:rPr>
              <a:t>i</a:t>
            </a:r>
            <a:r>
              <a:rPr lang="en-US" sz="1900" i="1" dirty="0">
                <a:solidFill>
                  <a:schemeClr val="accent1"/>
                </a:solidFill>
                <a:uFillTx/>
                <a:latin typeface="Cambria"/>
                <a:cs typeface="Cambria"/>
              </a:rPr>
              <a:t> </a:t>
            </a:r>
            <a:r>
              <a:rPr lang="en-US" sz="1900" i="1" dirty="0" err="1">
                <a:solidFill>
                  <a:schemeClr val="accent1"/>
                </a:solidFill>
                <a:uFillTx/>
                <a:latin typeface="Cambria"/>
                <a:cs typeface="Cambria"/>
              </a:rPr>
              <a:t>stan</a:t>
            </a:r>
            <a:r>
              <a:rPr lang="en-US" sz="1900" i="1" dirty="0">
                <a:solidFill>
                  <a:schemeClr val="accent1"/>
                </a:solidFill>
                <a:uFillTx/>
                <a:latin typeface="Cambria"/>
                <a:cs typeface="Cambria"/>
              </a:rPr>
              <a:t>, </a:t>
            </a:r>
            <a:r>
              <a:rPr lang="en-US" sz="1900" i="1" dirty="0" err="1">
                <a:solidFill>
                  <a:schemeClr val="accent1"/>
                </a:solidFill>
                <a:uFillTx/>
                <a:latin typeface="Cambria"/>
                <a:cs typeface="Cambria"/>
              </a:rPr>
              <a:t>i</a:t>
            </a:r>
            <a:r>
              <a:rPr lang="en-US" sz="1900" i="1" dirty="0">
                <a:solidFill>
                  <a:schemeClr val="accent1"/>
                </a:solidFill>
                <a:uFillTx/>
                <a:latin typeface="Cambria"/>
                <a:cs typeface="Cambria"/>
              </a:rPr>
              <a:t> </a:t>
            </a:r>
            <a:r>
              <a:rPr lang="en-US" sz="1900" i="1" dirty="0" err="1">
                <a:solidFill>
                  <a:schemeClr val="accent1"/>
                </a:solidFill>
                <a:uFillTx/>
                <a:latin typeface="Cambria"/>
                <a:cs typeface="Cambria"/>
              </a:rPr>
              <a:t>tel</a:t>
            </a:r>
            <a:r>
              <a:rPr lang="en-US" sz="1900" i="1" dirty="0">
                <a:solidFill>
                  <a:schemeClr val="accent1"/>
                </a:solidFill>
                <a:uFillTx/>
                <a:latin typeface="Cambria"/>
                <a:cs typeface="Cambria"/>
              </a:rPr>
              <a:t> </a:t>
            </a:r>
            <a:r>
              <a:rPr lang="en-US" sz="1900" i="1" dirty="0" err="1">
                <a:solidFill>
                  <a:schemeClr val="accent1"/>
                </a:solidFill>
                <a:uFillTx/>
                <a:latin typeface="Cambria"/>
                <a:cs typeface="Cambria"/>
              </a:rPr>
              <a:t>yu</a:t>
            </a:r>
            <a:r>
              <a:rPr lang="en-US" sz="1900" i="1" dirty="0">
                <a:solidFill>
                  <a:schemeClr val="accent1"/>
                </a:solidFill>
                <a:uFillTx/>
                <a:latin typeface="Cambria"/>
                <a:cs typeface="Cambria"/>
              </a:rPr>
              <a:t> </a:t>
            </a:r>
            <a:r>
              <a:rPr lang="en-US" sz="1900" i="1" dirty="0" err="1">
                <a:solidFill>
                  <a:schemeClr val="accent1"/>
                </a:solidFill>
                <a:uFillTx/>
                <a:latin typeface="Cambria"/>
                <a:cs typeface="Cambria"/>
              </a:rPr>
              <a:t>sei</a:t>
            </a:r>
            <a:r>
              <a:rPr lang="en-US" sz="1900" i="1" dirty="0">
                <a:solidFill>
                  <a:schemeClr val="accent1"/>
                </a:solidFill>
                <a:uFillTx/>
                <a:latin typeface="Cambria"/>
                <a:cs typeface="Cambria"/>
              </a:rPr>
              <a:t> </a:t>
            </a:r>
            <a:r>
              <a:rPr lang="en-US" sz="1900" i="1" dirty="0" err="1">
                <a:solidFill>
                  <a:schemeClr val="accent1"/>
                </a:solidFill>
                <a:uFillTx/>
                <a:latin typeface="Cambria"/>
                <a:cs typeface="Cambria"/>
              </a:rPr>
              <a:t>i</a:t>
            </a:r>
            <a:r>
              <a:rPr lang="en-US" sz="1900" i="1" dirty="0">
                <a:solidFill>
                  <a:schemeClr val="accent1"/>
                </a:solidFill>
                <a:uFillTx/>
                <a:latin typeface="Cambria"/>
                <a:cs typeface="Cambria"/>
              </a:rPr>
              <a:t> </a:t>
            </a:r>
            <a:r>
              <a:rPr lang="en-US" sz="1900" i="1" dirty="0" err="1">
                <a:solidFill>
                  <a:schemeClr val="accent1"/>
                </a:solidFill>
                <a:uFillTx/>
                <a:latin typeface="Cambria"/>
                <a:cs typeface="Cambria"/>
              </a:rPr>
              <a:t>noe</a:t>
            </a:r>
            <a:r>
              <a:rPr lang="en-US" sz="1900" i="1" dirty="0">
                <a:solidFill>
                  <a:schemeClr val="accent1"/>
                </a:solidFill>
                <a:uFillTx/>
                <a:latin typeface="Cambria"/>
                <a:cs typeface="Cambria"/>
              </a:rPr>
              <a:t> </a:t>
            </a:r>
            <a:r>
              <a:rPr lang="en-US" sz="1900" i="1" dirty="0" err="1">
                <a:solidFill>
                  <a:schemeClr val="accent1"/>
                </a:solidFill>
                <a:uFillTx/>
                <a:latin typeface="Cambria"/>
                <a:cs typeface="Cambria"/>
              </a:rPr>
              <a:t>goe</a:t>
            </a:r>
            <a:r>
              <a:rPr lang="en-US" sz="1900" i="1" dirty="0">
                <a:solidFill>
                  <a:schemeClr val="accent1"/>
                </a:solidFill>
                <a:uFillTx/>
                <a:latin typeface="Cambria"/>
                <a:cs typeface="Cambria"/>
              </a:rPr>
              <a:t> </a:t>
            </a:r>
            <a:r>
              <a:rPr lang="en-US" sz="1900" i="1" dirty="0" err="1">
                <a:solidFill>
                  <a:schemeClr val="accent1"/>
                </a:solidFill>
                <a:uFillTx/>
                <a:latin typeface="Cambria"/>
                <a:cs typeface="Cambria"/>
              </a:rPr>
              <a:t>gi</a:t>
            </a:r>
            <a:r>
              <a:rPr lang="en-US" sz="1900" i="1" dirty="0">
                <a:solidFill>
                  <a:schemeClr val="accent1"/>
                </a:solidFill>
                <a:uFillTx/>
                <a:latin typeface="Cambria"/>
                <a:cs typeface="Cambria"/>
              </a:rPr>
              <a:t> </a:t>
            </a:r>
            <a:r>
              <a:rPr lang="en-US" sz="1900" i="1" dirty="0" err="1">
                <a:solidFill>
                  <a:schemeClr val="accent1"/>
                </a:solidFill>
                <a:uFillTx/>
                <a:latin typeface="Cambria"/>
                <a:cs typeface="Cambria"/>
              </a:rPr>
              <a:t>noe</a:t>
            </a:r>
            <a:r>
              <a:rPr lang="en-US" sz="1900" i="1" dirty="0">
                <a:solidFill>
                  <a:schemeClr val="accent1"/>
                </a:solidFill>
                <a:uFillTx/>
                <a:latin typeface="Cambria"/>
                <a:cs typeface="Cambria"/>
              </a:rPr>
              <a:t> note.</a:t>
            </a:r>
          </a:p>
          <a:p>
            <a:pPr marL="0" indent="0">
              <a:buNone/>
            </a:pPr>
            <a:r>
              <a:rPr lang="en-US" sz="1900" dirty="0">
                <a:solidFill>
                  <a:schemeClr val="accent1"/>
                </a:solidFill>
                <a:uFillTx/>
                <a:latin typeface="Cambria"/>
                <a:cs typeface="Cambria"/>
              </a:rPr>
              <a:t>6	</a:t>
            </a:r>
            <a:r>
              <a:rPr lang="en-US" sz="1900" i="1" dirty="0">
                <a:solidFill>
                  <a:schemeClr val="accent1"/>
                </a:solidFill>
                <a:uFillTx/>
                <a:latin typeface="Cambria"/>
                <a:cs typeface="Cambria"/>
              </a:rPr>
              <a:t>As </a:t>
            </a:r>
            <a:r>
              <a:rPr lang="en-US" sz="1900" i="1" dirty="0" err="1">
                <a:solidFill>
                  <a:schemeClr val="accent1"/>
                </a:solidFill>
                <a:uFillTx/>
                <a:latin typeface="Cambria"/>
                <a:cs typeface="Cambria"/>
              </a:rPr>
              <a:t>i</a:t>
            </a:r>
            <a:r>
              <a:rPr lang="en-US" sz="1900" i="1" dirty="0">
                <a:solidFill>
                  <a:schemeClr val="accent1"/>
                </a:solidFill>
                <a:uFillTx/>
                <a:latin typeface="Cambria"/>
                <a:cs typeface="Cambria"/>
              </a:rPr>
              <a:t> di  </a:t>
            </a:r>
            <a:r>
              <a:rPr lang="en-US" sz="1900" dirty="0">
                <a:solidFill>
                  <a:schemeClr val="accent1"/>
                </a:solidFill>
                <a:uFillTx/>
                <a:latin typeface="Cambria"/>
                <a:cs typeface="Cambria"/>
              </a:rPr>
              <a:t>&lt;foreign&gt;</a:t>
            </a:r>
            <a:r>
              <a:rPr lang="en-US" sz="1900" i="1" dirty="0">
                <a:solidFill>
                  <a:schemeClr val="accent1"/>
                </a:solidFill>
                <a:uFillTx/>
                <a:latin typeface="Cambria"/>
                <a:cs typeface="Cambria"/>
              </a:rPr>
              <a:t>lecture </a:t>
            </a:r>
            <a:r>
              <a:rPr lang="en-US" sz="1900" dirty="0">
                <a:solidFill>
                  <a:schemeClr val="accent1"/>
                </a:solidFill>
                <a:uFillTx/>
                <a:latin typeface="Cambria"/>
                <a:cs typeface="Cambria"/>
              </a:rPr>
              <a:t>&lt;/foreign&gt;, </a:t>
            </a:r>
            <a:r>
              <a:rPr lang="en-US" sz="1900" i="1" dirty="0" err="1">
                <a:solidFill>
                  <a:schemeClr val="accent1"/>
                </a:solidFill>
                <a:uFillTx/>
                <a:latin typeface="Cambria"/>
                <a:cs typeface="Cambria"/>
              </a:rPr>
              <a:t>yu</a:t>
            </a:r>
            <a:r>
              <a:rPr lang="en-US" sz="1900" i="1" dirty="0">
                <a:solidFill>
                  <a:schemeClr val="accent1"/>
                </a:solidFill>
                <a:uFillTx/>
                <a:latin typeface="Cambria"/>
                <a:cs typeface="Cambria"/>
              </a:rPr>
              <a:t> di </a:t>
            </a:r>
            <a:r>
              <a:rPr lang="en-US" sz="1900" i="1" dirty="0" err="1">
                <a:solidFill>
                  <a:schemeClr val="accent1"/>
                </a:solidFill>
                <a:uFillTx/>
                <a:latin typeface="Cambria"/>
                <a:cs typeface="Cambria"/>
              </a:rPr>
              <a:t>teik</a:t>
            </a:r>
            <a:r>
              <a:rPr lang="en-US" sz="1900" i="1" dirty="0">
                <a:solidFill>
                  <a:schemeClr val="accent1"/>
                </a:solidFill>
                <a:uFillTx/>
                <a:latin typeface="Cambria"/>
                <a:cs typeface="Cambria"/>
              </a:rPr>
              <a:t> </a:t>
            </a:r>
            <a:r>
              <a:rPr lang="en-US" sz="1900" i="1" dirty="0" err="1">
                <a:solidFill>
                  <a:schemeClr val="accent1"/>
                </a:solidFill>
                <a:uFillTx/>
                <a:latin typeface="Cambria"/>
                <a:cs typeface="Cambria"/>
              </a:rPr>
              <a:t>ya</a:t>
            </a:r>
            <a:r>
              <a:rPr lang="en-US" sz="1900" i="1" dirty="0">
                <a:solidFill>
                  <a:schemeClr val="accent1"/>
                </a:solidFill>
                <a:uFillTx/>
                <a:latin typeface="Cambria"/>
                <a:cs typeface="Cambria"/>
              </a:rPr>
              <a:t> notes</a:t>
            </a:r>
            <a:r>
              <a:rPr lang="en-US" sz="1900" dirty="0">
                <a:solidFill>
                  <a:schemeClr val="accent1"/>
                </a:solidFill>
                <a:uFillTx/>
                <a:latin typeface="Cambria"/>
                <a:cs typeface="Cambria"/>
              </a:rPr>
              <a:t>. </a:t>
            </a:r>
          </a:p>
          <a:p>
            <a:pPr marL="0" indent="0">
              <a:buNone/>
            </a:pPr>
            <a:r>
              <a:rPr lang="en-US" sz="1900" dirty="0">
                <a:solidFill>
                  <a:schemeClr val="accent1"/>
                </a:solidFill>
                <a:uFillTx/>
                <a:latin typeface="Cambria"/>
                <a:cs typeface="Cambria"/>
              </a:rPr>
              <a:t>7	</a:t>
            </a:r>
            <a:r>
              <a:rPr lang="en-US" sz="1900" i="1" dirty="0">
                <a:solidFill>
                  <a:schemeClr val="accent1"/>
                </a:solidFill>
                <a:uFillTx/>
                <a:latin typeface="Cambria"/>
                <a:cs typeface="Cambria"/>
              </a:rPr>
              <a:t>Yu </a:t>
            </a:r>
            <a:r>
              <a:rPr lang="en-US" sz="1900" i="1" dirty="0" err="1">
                <a:solidFill>
                  <a:schemeClr val="accent1"/>
                </a:solidFill>
                <a:uFillTx/>
                <a:latin typeface="Cambria"/>
                <a:cs typeface="Cambria"/>
              </a:rPr>
              <a:t>goe</a:t>
            </a:r>
            <a:r>
              <a:rPr lang="en-US" sz="1900" i="1" dirty="0">
                <a:solidFill>
                  <a:schemeClr val="accent1"/>
                </a:solidFill>
                <a:uFillTx/>
                <a:latin typeface="Cambria"/>
                <a:cs typeface="Cambria"/>
              </a:rPr>
              <a:t> rid </a:t>
            </a:r>
            <a:r>
              <a:rPr lang="en-US" sz="1900" i="1" dirty="0" err="1">
                <a:solidFill>
                  <a:schemeClr val="accent1"/>
                </a:solidFill>
                <a:uFillTx/>
                <a:latin typeface="Cambria"/>
                <a:cs typeface="Cambria"/>
              </a:rPr>
              <a:t>nau</a:t>
            </a:r>
            <a:r>
              <a:rPr lang="en-US" sz="1900" i="1" dirty="0">
                <a:solidFill>
                  <a:schemeClr val="accent1"/>
                </a:solidFill>
                <a:uFillTx/>
                <a:latin typeface="Cambria"/>
                <a:cs typeface="Cambria"/>
              </a:rPr>
              <a:t>, </a:t>
            </a:r>
            <a:r>
              <a:rPr lang="en-US" sz="1900" i="1" dirty="0" err="1">
                <a:solidFill>
                  <a:schemeClr val="accent1"/>
                </a:solidFill>
                <a:uFillTx/>
                <a:latin typeface="Cambria"/>
                <a:cs typeface="Cambria"/>
              </a:rPr>
              <a:t>yu</a:t>
            </a:r>
            <a:r>
              <a:rPr lang="en-US" sz="1900" i="1" dirty="0">
                <a:solidFill>
                  <a:schemeClr val="accent1"/>
                </a:solidFill>
                <a:uFillTx/>
                <a:latin typeface="Cambria"/>
                <a:cs typeface="Cambria"/>
              </a:rPr>
              <a:t> get </a:t>
            </a:r>
            <a:r>
              <a:rPr lang="en-US" sz="1900" i="1" dirty="0" err="1">
                <a:solidFill>
                  <a:schemeClr val="accent1"/>
                </a:solidFill>
                <a:uFillTx/>
                <a:latin typeface="Cambria"/>
                <a:cs typeface="Cambria"/>
              </a:rPr>
              <a:t>ya</a:t>
            </a:r>
            <a:r>
              <a:rPr lang="en-US" sz="1900" i="1" dirty="0">
                <a:solidFill>
                  <a:schemeClr val="accent1"/>
                </a:solidFill>
                <a:uFillTx/>
                <a:latin typeface="Cambria"/>
                <a:cs typeface="Cambria"/>
              </a:rPr>
              <a:t> </a:t>
            </a:r>
            <a:r>
              <a:rPr lang="en-US" sz="1900" i="1" dirty="0" err="1">
                <a:solidFill>
                  <a:schemeClr val="accent1"/>
                </a:solidFill>
                <a:uFillTx/>
                <a:latin typeface="Cambria"/>
                <a:cs typeface="Cambria"/>
              </a:rPr>
              <a:t>oun</a:t>
            </a:r>
            <a:r>
              <a:rPr lang="en-US" sz="1900" i="1" dirty="0">
                <a:solidFill>
                  <a:schemeClr val="accent1"/>
                </a:solidFill>
                <a:uFillTx/>
                <a:latin typeface="Cambria"/>
                <a:cs typeface="Cambria"/>
              </a:rPr>
              <a:t> </a:t>
            </a:r>
            <a:r>
              <a:rPr lang="en-US" sz="1900" i="1" dirty="0" err="1">
                <a:solidFill>
                  <a:schemeClr val="accent1"/>
                </a:solidFill>
                <a:uFillTx/>
                <a:latin typeface="Cambria"/>
                <a:cs typeface="Cambria"/>
              </a:rPr>
              <a:t>difren</a:t>
            </a:r>
            <a:r>
              <a:rPr lang="en-US" sz="1900" i="1" dirty="0">
                <a:solidFill>
                  <a:schemeClr val="accent1"/>
                </a:solidFill>
                <a:uFillTx/>
                <a:latin typeface="Cambria"/>
                <a:cs typeface="Cambria"/>
              </a:rPr>
              <a:t>  </a:t>
            </a:r>
            <a:r>
              <a:rPr lang="en-US" sz="1900" dirty="0">
                <a:solidFill>
                  <a:schemeClr val="accent1"/>
                </a:solidFill>
                <a:uFillTx/>
                <a:latin typeface="Cambria"/>
                <a:cs typeface="Cambria"/>
              </a:rPr>
              <a:t>&lt;foreign&gt;</a:t>
            </a:r>
            <a:r>
              <a:rPr lang="en-US" sz="1900" i="1" dirty="0">
                <a:solidFill>
                  <a:schemeClr val="accent1"/>
                </a:solidFill>
                <a:uFillTx/>
                <a:latin typeface="Cambria"/>
                <a:cs typeface="Cambria"/>
              </a:rPr>
              <a:t>definition </a:t>
            </a:r>
            <a:r>
              <a:rPr lang="en-US" sz="1900" dirty="0">
                <a:solidFill>
                  <a:schemeClr val="accent1"/>
                </a:solidFill>
                <a:uFillTx/>
                <a:latin typeface="Cambria"/>
                <a:cs typeface="Cambria"/>
              </a:rPr>
              <a:t>&lt;/foreign&gt; </a:t>
            </a:r>
            <a:r>
              <a:rPr lang="en-US" sz="1900" i="1" dirty="0">
                <a:solidFill>
                  <a:schemeClr val="accent1"/>
                </a:solidFill>
                <a:uFillTx/>
                <a:latin typeface="Cambria"/>
                <a:cs typeface="Cambria"/>
              </a:rPr>
              <a:t>foe </a:t>
            </a:r>
            <a:r>
              <a:rPr lang="en-US" sz="1900" i="1" dirty="0" err="1">
                <a:solidFill>
                  <a:schemeClr val="accent1"/>
                </a:solidFill>
                <a:uFillTx/>
                <a:latin typeface="Cambria"/>
                <a:cs typeface="Cambria"/>
              </a:rPr>
              <a:t>som</a:t>
            </a:r>
            <a:r>
              <a:rPr lang="en-US" sz="1900" i="1" dirty="0">
                <a:solidFill>
                  <a:schemeClr val="accent1"/>
                </a:solidFill>
                <a:uFillTx/>
                <a:latin typeface="Cambria"/>
                <a:cs typeface="Cambria"/>
              </a:rPr>
              <a:t> 	ting, </a:t>
            </a:r>
            <a:r>
              <a:rPr lang="en-US" sz="1900" i="1" dirty="0" err="1">
                <a:solidFill>
                  <a:schemeClr val="accent1"/>
                </a:solidFill>
                <a:uFillTx/>
                <a:latin typeface="Cambria"/>
                <a:cs typeface="Cambria"/>
              </a:rPr>
              <a:t>som</a:t>
            </a:r>
            <a:r>
              <a:rPr lang="en-US" sz="1900" i="1" dirty="0">
                <a:solidFill>
                  <a:schemeClr val="accent1"/>
                </a:solidFill>
                <a:uFillTx/>
                <a:latin typeface="Cambria"/>
                <a:cs typeface="Cambria"/>
              </a:rPr>
              <a:t> man get </a:t>
            </a:r>
            <a:r>
              <a:rPr lang="en-US" sz="1900" i="1" dirty="0" err="1">
                <a:solidFill>
                  <a:schemeClr val="accent1"/>
                </a:solidFill>
                <a:uFillTx/>
                <a:latin typeface="Cambria"/>
                <a:cs typeface="Cambria"/>
              </a:rPr>
              <a:t>yi</a:t>
            </a:r>
            <a:r>
              <a:rPr lang="en-US" sz="1900" i="1" dirty="0">
                <a:solidFill>
                  <a:schemeClr val="accent1"/>
                </a:solidFill>
                <a:uFillTx/>
                <a:latin typeface="Cambria"/>
                <a:cs typeface="Cambria"/>
              </a:rPr>
              <a:t> </a:t>
            </a:r>
            <a:r>
              <a:rPr lang="en-US" sz="1900" i="1" dirty="0" err="1">
                <a:solidFill>
                  <a:schemeClr val="accent1"/>
                </a:solidFill>
                <a:uFillTx/>
                <a:latin typeface="Cambria"/>
                <a:cs typeface="Cambria"/>
              </a:rPr>
              <a:t>oun</a:t>
            </a:r>
            <a:r>
              <a:rPr lang="en-US" sz="1900" i="1" dirty="0">
                <a:solidFill>
                  <a:schemeClr val="accent1"/>
                </a:solidFill>
                <a:uFillTx/>
                <a:latin typeface="Cambria"/>
                <a:cs typeface="Cambria"/>
              </a:rPr>
              <a:t> </a:t>
            </a:r>
            <a:r>
              <a:rPr lang="en-US" sz="1900" i="1" dirty="0" err="1">
                <a:solidFill>
                  <a:schemeClr val="accent1"/>
                </a:solidFill>
                <a:uFillTx/>
                <a:latin typeface="Cambria"/>
                <a:cs typeface="Cambria"/>
              </a:rPr>
              <a:t>difren</a:t>
            </a:r>
            <a:r>
              <a:rPr lang="en-US" sz="1900" i="1" dirty="0">
                <a:solidFill>
                  <a:schemeClr val="accent1"/>
                </a:solidFill>
                <a:uFillTx/>
                <a:latin typeface="Cambria"/>
                <a:cs typeface="Cambria"/>
              </a:rPr>
              <a:t>  </a:t>
            </a:r>
            <a:r>
              <a:rPr lang="en-US" sz="1900" dirty="0">
                <a:solidFill>
                  <a:schemeClr val="accent1"/>
                </a:solidFill>
                <a:uFillTx/>
                <a:latin typeface="Cambria"/>
                <a:cs typeface="Cambria"/>
              </a:rPr>
              <a:t>&lt;foreign&gt;</a:t>
            </a:r>
            <a:r>
              <a:rPr lang="en-US" sz="1900" i="1" dirty="0">
                <a:solidFill>
                  <a:schemeClr val="accent1"/>
                </a:solidFill>
                <a:uFillTx/>
                <a:latin typeface="Cambria"/>
                <a:cs typeface="Cambria"/>
              </a:rPr>
              <a:t>definition </a:t>
            </a:r>
            <a:r>
              <a:rPr lang="en-US" sz="1900" dirty="0">
                <a:solidFill>
                  <a:schemeClr val="accent1"/>
                </a:solidFill>
                <a:uFillTx/>
                <a:latin typeface="Cambria"/>
                <a:cs typeface="Cambria"/>
              </a:rPr>
              <a:t>&lt;/foreign&gt;.</a:t>
            </a:r>
          </a:p>
          <a:p>
            <a:pPr marL="0" indent="0">
              <a:buNone/>
            </a:pPr>
            <a:r>
              <a:rPr lang="en-US" sz="1900" dirty="0">
                <a:solidFill>
                  <a:schemeClr val="accent1"/>
                </a:solidFill>
                <a:uFillTx/>
                <a:latin typeface="Cambria"/>
                <a:cs typeface="Cambria"/>
              </a:rPr>
              <a:t>8	</a:t>
            </a:r>
            <a:r>
              <a:rPr lang="en-US" sz="1900" i="1" dirty="0">
                <a:solidFill>
                  <a:schemeClr val="accent1"/>
                </a:solidFill>
                <a:uFillTx/>
                <a:latin typeface="Cambria"/>
                <a:cs typeface="Cambria"/>
              </a:rPr>
              <a:t>Wen </a:t>
            </a:r>
            <a:r>
              <a:rPr lang="en-US" sz="1900" i="1" dirty="0" err="1">
                <a:solidFill>
                  <a:schemeClr val="accent1"/>
                </a:solidFill>
                <a:uFillTx/>
                <a:latin typeface="Cambria"/>
                <a:cs typeface="Cambria"/>
              </a:rPr>
              <a:t>yu</a:t>
            </a:r>
            <a:r>
              <a:rPr lang="en-US" sz="1900" i="1" dirty="0">
                <a:solidFill>
                  <a:schemeClr val="accent1"/>
                </a:solidFill>
                <a:uFillTx/>
                <a:latin typeface="Cambria"/>
                <a:cs typeface="Cambria"/>
              </a:rPr>
              <a:t> </a:t>
            </a:r>
            <a:r>
              <a:rPr lang="en-US" sz="1900" i="1" dirty="0" err="1">
                <a:solidFill>
                  <a:schemeClr val="accent1"/>
                </a:solidFill>
                <a:uFillTx/>
                <a:latin typeface="Cambria"/>
                <a:cs typeface="Cambria"/>
              </a:rPr>
              <a:t>rait</a:t>
            </a:r>
            <a:r>
              <a:rPr lang="en-US" sz="1900" i="1" dirty="0">
                <a:solidFill>
                  <a:schemeClr val="accent1"/>
                </a:solidFill>
                <a:uFillTx/>
                <a:latin typeface="Cambria"/>
                <a:cs typeface="Cambria"/>
              </a:rPr>
              <a:t> </a:t>
            </a:r>
            <a:r>
              <a:rPr lang="en-US" sz="1900" i="1" dirty="0" err="1">
                <a:solidFill>
                  <a:schemeClr val="accent1"/>
                </a:solidFill>
                <a:uFillTx/>
                <a:latin typeface="Cambria"/>
                <a:cs typeface="Cambria"/>
              </a:rPr>
              <a:t>nau</a:t>
            </a:r>
            <a:r>
              <a:rPr lang="en-US" sz="1900" i="1" dirty="0">
                <a:solidFill>
                  <a:schemeClr val="accent1"/>
                </a:solidFill>
                <a:uFillTx/>
                <a:latin typeface="Cambria"/>
                <a:cs typeface="Cambria"/>
              </a:rPr>
              <a:t>, </a:t>
            </a:r>
            <a:r>
              <a:rPr lang="en-US" sz="1900" i="1" dirty="0" err="1">
                <a:solidFill>
                  <a:schemeClr val="accent1"/>
                </a:solidFill>
                <a:uFillTx/>
                <a:latin typeface="Cambria"/>
                <a:cs typeface="Cambria"/>
              </a:rPr>
              <a:t>noe</a:t>
            </a:r>
            <a:r>
              <a:rPr lang="en-US" sz="1900" i="1" dirty="0">
                <a:solidFill>
                  <a:schemeClr val="accent1"/>
                </a:solidFill>
                <a:uFillTx/>
                <a:latin typeface="Cambria"/>
                <a:cs typeface="Cambria"/>
              </a:rPr>
              <a:t> madam di </a:t>
            </a:r>
            <a:r>
              <a:rPr lang="en-US" sz="1900" i="1" dirty="0" err="1">
                <a:solidFill>
                  <a:schemeClr val="accent1"/>
                </a:solidFill>
                <a:uFillTx/>
                <a:latin typeface="Cambria"/>
                <a:cs typeface="Cambria"/>
              </a:rPr>
              <a:t>mak</a:t>
            </a:r>
            <a:r>
              <a:rPr lang="en-US" sz="1900" i="1" dirty="0">
                <a:solidFill>
                  <a:schemeClr val="accent1"/>
                </a:solidFill>
                <a:uFillTx/>
                <a:latin typeface="Cambria"/>
                <a:cs typeface="Cambria"/>
              </a:rPr>
              <a:t> </a:t>
            </a:r>
            <a:r>
              <a:rPr lang="en-US" sz="1900" i="1" dirty="0" err="1">
                <a:solidFill>
                  <a:schemeClr val="accent1"/>
                </a:solidFill>
                <a:uFillTx/>
                <a:latin typeface="Cambria"/>
                <a:cs typeface="Cambria"/>
              </a:rPr>
              <a:t>na</a:t>
            </a:r>
            <a:r>
              <a:rPr lang="en-US" sz="1900" i="1" dirty="0">
                <a:solidFill>
                  <a:schemeClr val="accent1"/>
                </a:solidFill>
                <a:uFillTx/>
                <a:latin typeface="Cambria"/>
                <a:cs typeface="Cambria"/>
              </a:rPr>
              <a:t> de wan </a:t>
            </a:r>
            <a:r>
              <a:rPr lang="en-US" sz="1900" i="1" dirty="0" err="1">
                <a:solidFill>
                  <a:schemeClr val="accent1"/>
                </a:solidFill>
                <a:uFillTx/>
                <a:latin typeface="Cambria"/>
                <a:cs typeface="Cambria"/>
              </a:rPr>
              <a:t>wei</a:t>
            </a:r>
            <a:r>
              <a:rPr lang="en-US" sz="1900" i="1" dirty="0">
                <a:solidFill>
                  <a:schemeClr val="accent1"/>
                </a:solidFill>
                <a:uFillTx/>
                <a:latin typeface="Cambria"/>
                <a:cs typeface="Cambria"/>
              </a:rPr>
              <a:t> </a:t>
            </a:r>
            <a:r>
              <a:rPr lang="en-US" sz="1900" i="1" dirty="0" err="1">
                <a:solidFill>
                  <a:schemeClr val="accent1"/>
                </a:solidFill>
                <a:uFillTx/>
                <a:latin typeface="Cambria"/>
                <a:cs typeface="Cambria"/>
              </a:rPr>
              <a:t>i</a:t>
            </a:r>
            <a:r>
              <a:rPr lang="en-US" sz="1900" i="1" dirty="0">
                <a:solidFill>
                  <a:schemeClr val="accent1"/>
                </a:solidFill>
                <a:uFillTx/>
                <a:latin typeface="Cambria"/>
                <a:cs typeface="Cambria"/>
              </a:rPr>
              <a:t> </a:t>
            </a:r>
            <a:r>
              <a:rPr lang="en-US" sz="1900" i="1" dirty="0" err="1">
                <a:solidFill>
                  <a:schemeClr val="accent1"/>
                </a:solidFill>
                <a:uFillTx/>
                <a:latin typeface="Cambria"/>
                <a:cs typeface="Cambria"/>
              </a:rPr>
              <a:t>si</a:t>
            </a:r>
            <a:r>
              <a:rPr lang="en-US" sz="1900" i="1" dirty="0">
                <a:solidFill>
                  <a:schemeClr val="accent1"/>
                </a:solidFill>
                <a:uFillTx/>
                <a:latin typeface="Cambria"/>
                <a:cs typeface="Cambria"/>
              </a:rPr>
              <a:t> </a:t>
            </a:r>
            <a:r>
              <a:rPr lang="en-US" sz="1900" i="1" dirty="0" err="1">
                <a:solidFill>
                  <a:schemeClr val="accent1"/>
                </a:solidFill>
                <a:uFillTx/>
                <a:latin typeface="Cambria"/>
                <a:cs typeface="Cambria"/>
              </a:rPr>
              <a:t>sei</a:t>
            </a:r>
            <a:r>
              <a:rPr lang="en-US" sz="1900" i="1" dirty="0">
                <a:solidFill>
                  <a:schemeClr val="accent1"/>
                </a:solidFill>
                <a:uFillTx/>
                <a:latin typeface="Cambria"/>
                <a:cs typeface="Cambria"/>
              </a:rPr>
              <a:t> </a:t>
            </a:r>
            <a:r>
              <a:rPr lang="en-US" sz="1900" i="1" dirty="0" err="1">
                <a:solidFill>
                  <a:schemeClr val="accent1"/>
                </a:solidFill>
                <a:uFillTx/>
                <a:latin typeface="Cambria"/>
                <a:cs typeface="Cambria"/>
              </a:rPr>
              <a:t>i</a:t>
            </a:r>
            <a:r>
              <a:rPr lang="en-US" sz="1900" i="1" dirty="0">
                <a:solidFill>
                  <a:schemeClr val="accent1"/>
                </a:solidFill>
                <a:uFillTx/>
                <a:latin typeface="Cambria"/>
                <a:cs typeface="Cambria"/>
              </a:rPr>
              <a:t> </a:t>
            </a:r>
            <a:r>
              <a:rPr lang="en-US" sz="1900" i="1" dirty="0" err="1">
                <a:solidFill>
                  <a:schemeClr val="accent1"/>
                </a:solidFill>
                <a:uFillTx/>
                <a:latin typeface="Cambria"/>
                <a:cs typeface="Cambria"/>
              </a:rPr>
              <a:t>deiy</a:t>
            </a:r>
            <a:r>
              <a:rPr lang="en-US" sz="1900" i="1" dirty="0">
                <a:solidFill>
                  <a:schemeClr val="accent1"/>
                </a:solidFill>
                <a:uFillTx/>
                <a:latin typeface="Cambria"/>
                <a:cs typeface="Cambria"/>
              </a:rPr>
              <a:t> foe </a:t>
            </a:r>
            <a:r>
              <a:rPr lang="en-US" sz="1900" i="1" dirty="0" err="1">
                <a:solidFill>
                  <a:schemeClr val="accent1"/>
                </a:solidFill>
                <a:uFillTx/>
                <a:latin typeface="Cambria"/>
                <a:cs typeface="Cambria"/>
              </a:rPr>
              <a:t>yi</a:t>
            </a:r>
            <a:r>
              <a:rPr lang="en-US" sz="1900" i="1" dirty="0">
                <a:solidFill>
                  <a:schemeClr val="accent1"/>
                </a:solidFill>
                <a:uFillTx/>
                <a:latin typeface="Cambria"/>
                <a:cs typeface="Cambria"/>
              </a:rPr>
              <a:t> het?</a:t>
            </a:r>
          </a:p>
          <a:p>
            <a:pPr marL="0" indent="0">
              <a:buNone/>
            </a:pPr>
            <a:r>
              <a:rPr lang="en-US" sz="1900" dirty="0">
                <a:solidFill>
                  <a:schemeClr val="accent1"/>
                </a:solidFill>
                <a:uFillTx/>
                <a:latin typeface="Cambria"/>
                <a:cs typeface="Cambria"/>
              </a:rPr>
              <a:t>9	&lt;ant&gt;cough &lt;/ant&gt; yes.</a:t>
            </a:r>
          </a:p>
          <a:p>
            <a:pPr marL="0" indent="0">
              <a:buNone/>
            </a:pPr>
            <a:r>
              <a:rPr lang="en-US" sz="1900" dirty="0">
                <a:solidFill>
                  <a:schemeClr val="accent1"/>
                </a:solidFill>
                <a:uFillTx/>
                <a:latin typeface="Cambria"/>
                <a:cs typeface="Cambria"/>
              </a:rPr>
              <a:t>10	</a:t>
            </a:r>
            <a:r>
              <a:rPr lang="en-US" sz="1900" i="1" dirty="0" err="1">
                <a:solidFill>
                  <a:schemeClr val="accent1"/>
                </a:solidFill>
                <a:uFillTx/>
                <a:latin typeface="Cambria"/>
                <a:cs typeface="Cambria"/>
              </a:rPr>
              <a:t>Ivin</a:t>
            </a:r>
            <a:r>
              <a:rPr lang="en-US" sz="1900" i="1" dirty="0">
                <a:solidFill>
                  <a:schemeClr val="accent1"/>
                </a:solidFill>
                <a:uFillTx/>
                <a:latin typeface="Cambria"/>
                <a:cs typeface="Cambria"/>
              </a:rPr>
              <a:t> if </a:t>
            </a:r>
            <a:r>
              <a:rPr lang="en-US" sz="1900" i="1" dirty="0" err="1">
                <a:solidFill>
                  <a:schemeClr val="accent1"/>
                </a:solidFill>
                <a:uFillTx/>
                <a:latin typeface="Cambria"/>
                <a:cs typeface="Cambria"/>
              </a:rPr>
              <a:t>yu</a:t>
            </a:r>
            <a:r>
              <a:rPr lang="en-US" sz="1900" i="1" dirty="0">
                <a:solidFill>
                  <a:schemeClr val="accent1"/>
                </a:solidFill>
                <a:uFillTx/>
                <a:latin typeface="Cambria"/>
                <a:cs typeface="Cambria"/>
              </a:rPr>
              <a:t> don </a:t>
            </a:r>
            <a:r>
              <a:rPr lang="en-US" sz="1900" i="1" dirty="0" err="1">
                <a:solidFill>
                  <a:schemeClr val="accent1"/>
                </a:solidFill>
                <a:uFillTx/>
                <a:latin typeface="Cambria"/>
                <a:cs typeface="Cambria"/>
              </a:rPr>
              <a:t>goe</a:t>
            </a:r>
            <a:r>
              <a:rPr lang="en-US" sz="1900" i="1" dirty="0">
                <a:solidFill>
                  <a:schemeClr val="accent1"/>
                </a:solidFill>
                <a:uFillTx/>
                <a:latin typeface="Cambria"/>
                <a:cs typeface="Cambria"/>
              </a:rPr>
              <a:t> rid </a:t>
            </a:r>
            <a:r>
              <a:rPr lang="en-US" sz="1900" i="1" dirty="0" err="1">
                <a:solidFill>
                  <a:schemeClr val="accent1"/>
                </a:solidFill>
                <a:uFillTx/>
                <a:latin typeface="Cambria"/>
                <a:cs typeface="Cambria"/>
              </a:rPr>
              <a:t>yu</a:t>
            </a:r>
            <a:r>
              <a:rPr lang="en-US" sz="1900" i="1" dirty="0">
                <a:solidFill>
                  <a:schemeClr val="accent1"/>
                </a:solidFill>
                <a:uFillTx/>
                <a:latin typeface="Cambria"/>
                <a:cs typeface="Cambria"/>
              </a:rPr>
              <a:t> </a:t>
            </a:r>
            <a:r>
              <a:rPr lang="en-US" sz="1900" i="1" dirty="0" err="1">
                <a:solidFill>
                  <a:schemeClr val="accent1"/>
                </a:solidFill>
                <a:uFillTx/>
                <a:latin typeface="Cambria"/>
                <a:cs typeface="Cambria"/>
              </a:rPr>
              <a:t>som</a:t>
            </a:r>
            <a:r>
              <a:rPr lang="en-US" sz="1900" i="1" dirty="0">
                <a:solidFill>
                  <a:schemeClr val="accent1"/>
                </a:solidFill>
                <a:uFillTx/>
                <a:latin typeface="Cambria"/>
                <a:cs typeface="Cambria"/>
              </a:rPr>
              <a:t> </a:t>
            </a:r>
            <a:r>
              <a:rPr lang="en-US" sz="1900" i="1" dirty="0" err="1">
                <a:solidFill>
                  <a:schemeClr val="accent1"/>
                </a:solidFill>
                <a:uFillTx/>
                <a:latin typeface="Cambria"/>
                <a:cs typeface="Cambria"/>
              </a:rPr>
              <a:t>ya</a:t>
            </a:r>
            <a:r>
              <a:rPr lang="en-US" sz="1900" i="1" dirty="0">
                <a:solidFill>
                  <a:schemeClr val="accent1"/>
                </a:solidFill>
                <a:uFillTx/>
                <a:latin typeface="Cambria"/>
                <a:cs typeface="Cambria"/>
              </a:rPr>
              <a:t> </a:t>
            </a:r>
            <a:r>
              <a:rPr lang="en-US" sz="1900" i="1" dirty="0" err="1">
                <a:solidFill>
                  <a:schemeClr val="accent1"/>
                </a:solidFill>
                <a:uFillTx/>
                <a:latin typeface="Cambria"/>
                <a:cs typeface="Cambria"/>
              </a:rPr>
              <a:t>buk</a:t>
            </a:r>
            <a:r>
              <a:rPr lang="en-US" sz="1900" i="1" dirty="0">
                <a:solidFill>
                  <a:schemeClr val="accent1"/>
                </a:solidFill>
                <a:uFillTx/>
                <a:latin typeface="Cambria"/>
                <a:cs typeface="Cambria"/>
              </a:rPr>
              <a:t>, </a:t>
            </a:r>
            <a:r>
              <a:rPr lang="en-US" sz="1900" i="1" dirty="0" err="1">
                <a:solidFill>
                  <a:schemeClr val="accent1"/>
                </a:solidFill>
                <a:uFillTx/>
                <a:latin typeface="Cambria"/>
                <a:cs typeface="Cambria"/>
              </a:rPr>
              <a:t>yu</a:t>
            </a:r>
            <a:r>
              <a:rPr lang="en-US" sz="1900" i="1" dirty="0">
                <a:solidFill>
                  <a:schemeClr val="accent1"/>
                </a:solidFill>
                <a:uFillTx/>
                <a:latin typeface="Cambria"/>
                <a:cs typeface="Cambria"/>
              </a:rPr>
              <a:t> get </a:t>
            </a:r>
            <a:r>
              <a:rPr lang="en-US" sz="1900" i="1" dirty="0" err="1">
                <a:solidFill>
                  <a:schemeClr val="accent1"/>
                </a:solidFill>
                <a:uFillTx/>
                <a:latin typeface="Cambria"/>
                <a:cs typeface="Cambria"/>
              </a:rPr>
              <a:t>ya</a:t>
            </a:r>
            <a:r>
              <a:rPr lang="en-US" sz="1900" i="1" dirty="0">
                <a:solidFill>
                  <a:schemeClr val="accent1"/>
                </a:solidFill>
                <a:uFillTx/>
                <a:latin typeface="Cambria"/>
                <a:cs typeface="Cambria"/>
              </a:rPr>
              <a:t> </a:t>
            </a:r>
            <a:r>
              <a:rPr lang="en-US" sz="1900" i="1" dirty="0" err="1">
                <a:solidFill>
                  <a:schemeClr val="accent1"/>
                </a:solidFill>
                <a:uFillTx/>
                <a:latin typeface="Cambria"/>
                <a:cs typeface="Cambria"/>
              </a:rPr>
              <a:t>oun</a:t>
            </a:r>
            <a:r>
              <a:rPr lang="en-US" sz="1900" i="1" dirty="0">
                <a:solidFill>
                  <a:schemeClr val="accent1"/>
                </a:solidFill>
                <a:uFillTx/>
                <a:latin typeface="Cambria"/>
                <a:cs typeface="Cambria"/>
              </a:rPr>
              <a:t> </a:t>
            </a:r>
            <a:r>
              <a:rPr lang="en-US" sz="1900" i="1" dirty="0" err="1">
                <a:solidFill>
                  <a:schemeClr val="accent1"/>
                </a:solidFill>
                <a:uFillTx/>
                <a:latin typeface="Cambria"/>
                <a:cs typeface="Cambria"/>
              </a:rPr>
              <a:t>difren</a:t>
            </a:r>
            <a:r>
              <a:rPr lang="en-US" sz="1900" i="1" dirty="0">
                <a:solidFill>
                  <a:schemeClr val="accent1"/>
                </a:solidFill>
                <a:uFillTx/>
                <a:latin typeface="Cambria"/>
                <a:cs typeface="Cambria"/>
              </a:rPr>
              <a:t>  </a:t>
            </a:r>
            <a:r>
              <a:rPr lang="en-US" sz="1900" dirty="0">
                <a:solidFill>
                  <a:schemeClr val="accent1"/>
                </a:solidFill>
                <a:uFillTx/>
                <a:latin typeface="Cambria"/>
                <a:cs typeface="Cambria"/>
              </a:rPr>
              <a:t>&lt;foreign&gt;</a:t>
            </a:r>
            <a:r>
              <a:rPr lang="en-US" sz="1900" i="1" dirty="0">
                <a:solidFill>
                  <a:schemeClr val="accent1"/>
                </a:solidFill>
                <a:uFillTx/>
                <a:latin typeface="Cambria"/>
                <a:cs typeface="Cambria"/>
              </a:rPr>
              <a:t>definition </a:t>
            </a:r>
            <a:r>
              <a:rPr lang="en-US" sz="1900" dirty="0">
                <a:solidFill>
                  <a:schemeClr val="accent1"/>
                </a:solidFill>
                <a:uFillTx/>
                <a:latin typeface="Cambria"/>
                <a:cs typeface="Cambria"/>
              </a:rPr>
              <a:t>	&lt;/foreign&gt; </a:t>
            </a:r>
            <a:r>
              <a:rPr lang="en-US" sz="1900" i="1" dirty="0">
                <a:solidFill>
                  <a:schemeClr val="accent1"/>
                </a:solidFill>
                <a:uFillTx/>
                <a:latin typeface="Cambria"/>
                <a:cs typeface="Cambria"/>
              </a:rPr>
              <a:t>foe </a:t>
            </a:r>
            <a:r>
              <a:rPr lang="en-US" sz="1900" i="1" dirty="0" err="1">
                <a:solidFill>
                  <a:schemeClr val="accent1"/>
                </a:solidFill>
                <a:uFillTx/>
                <a:latin typeface="Cambria"/>
                <a:cs typeface="Cambria"/>
              </a:rPr>
              <a:t>deiy</a:t>
            </a:r>
            <a:r>
              <a:rPr lang="en-US" sz="1900" i="1" dirty="0">
                <a:solidFill>
                  <a:schemeClr val="accent1"/>
                </a:solidFill>
                <a:uFillTx/>
                <a:latin typeface="Cambria"/>
                <a:cs typeface="Cambria"/>
              </a:rPr>
              <a:t>, </a:t>
            </a:r>
            <a:r>
              <a:rPr lang="en-US" sz="1900" i="1" dirty="0" err="1">
                <a:solidFill>
                  <a:schemeClr val="accent1"/>
                </a:solidFill>
                <a:uFillTx/>
                <a:latin typeface="Cambria"/>
                <a:cs typeface="Cambria"/>
              </a:rPr>
              <a:t>noe</a:t>
            </a:r>
            <a:r>
              <a:rPr lang="en-US" sz="1900" i="1" dirty="0">
                <a:solidFill>
                  <a:schemeClr val="accent1"/>
                </a:solidFill>
                <a:uFillTx/>
                <a:latin typeface="Cambria"/>
                <a:cs typeface="Cambria"/>
              </a:rPr>
              <a:t> </a:t>
            </a:r>
            <a:r>
              <a:rPr lang="en-US" sz="1900" i="1" dirty="0" err="1">
                <a:solidFill>
                  <a:schemeClr val="accent1"/>
                </a:solidFill>
                <a:uFillTx/>
                <a:latin typeface="Cambria"/>
                <a:cs typeface="Cambria"/>
              </a:rPr>
              <a:t>i</a:t>
            </a:r>
            <a:r>
              <a:rPr lang="en-US" sz="1900" i="1" dirty="0">
                <a:solidFill>
                  <a:schemeClr val="accent1"/>
                </a:solidFill>
                <a:uFillTx/>
                <a:latin typeface="Cambria"/>
                <a:cs typeface="Cambria"/>
              </a:rPr>
              <a:t> </a:t>
            </a:r>
            <a:r>
              <a:rPr lang="en-US" sz="1900" i="1" dirty="0" err="1">
                <a:solidFill>
                  <a:schemeClr val="accent1"/>
                </a:solidFill>
                <a:uFillTx/>
                <a:latin typeface="Cambria"/>
                <a:cs typeface="Cambria"/>
              </a:rPr>
              <a:t>goe</a:t>
            </a:r>
            <a:r>
              <a:rPr lang="en-US" sz="1900" i="1" dirty="0">
                <a:solidFill>
                  <a:schemeClr val="accent1"/>
                </a:solidFill>
                <a:uFillTx/>
                <a:latin typeface="Cambria"/>
                <a:cs typeface="Cambria"/>
              </a:rPr>
              <a:t> </a:t>
            </a:r>
            <a:r>
              <a:rPr lang="en-US" sz="1900" i="1" dirty="0" err="1">
                <a:solidFill>
                  <a:schemeClr val="accent1"/>
                </a:solidFill>
                <a:uFillTx/>
                <a:latin typeface="Cambria"/>
                <a:cs typeface="Cambria"/>
              </a:rPr>
              <a:t>soe</a:t>
            </a:r>
            <a:r>
              <a:rPr lang="en-US" sz="1900" i="1" dirty="0">
                <a:solidFill>
                  <a:schemeClr val="accent1"/>
                </a:solidFill>
                <a:uFillTx/>
                <a:latin typeface="Cambria"/>
                <a:cs typeface="Cambria"/>
              </a:rPr>
              <a:t> </a:t>
            </a:r>
            <a:r>
              <a:rPr lang="en-US" sz="1900" i="1" dirty="0" err="1">
                <a:solidFill>
                  <a:schemeClr val="accent1"/>
                </a:solidFill>
                <a:uFillTx/>
                <a:latin typeface="Cambria"/>
                <a:cs typeface="Cambria"/>
              </a:rPr>
              <a:t>soe</a:t>
            </a:r>
            <a:r>
              <a:rPr lang="en-US" sz="1900" i="1" dirty="0">
                <a:solidFill>
                  <a:schemeClr val="accent1"/>
                </a:solidFill>
                <a:uFillTx/>
                <a:latin typeface="Cambria"/>
                <a:cs typeface="Cambria"/>
              </a:rPr>
              <a:t> </a:t>
            </a:r>
            <a:r>
              <a:rPr lang="en-US" sz="1900" i="1" dirty="0" err="1">
                <a:solidFill>
                  <a:schemeClr val="accent1"/>
                </a:solidFill>
                <a:uFillTx/>
                <a:latin typeface="Cambria"/>
                <a:cs typeface="Cambria"/>
              </a:rPr>
              <a:t>dinai</a:t>
            </a:r>
            <a:r>
              <a:rPr lang="en-US" sz="1900" i="1" dirty="0">
                <a:solidFill>
                  <a:schemeClr val="accent1"/>
                </a:solidFill>
                <a:uFillTx/>
                <a:latin typeface="Cambria"/>
                <a:cs typeface="Cambria"/>
              </a:rPr>
              <a:t> </a:t>
            </a:r>
            <a:r>
              <a:rPr lang="en-US" sz="1900" i="1" dirty="0" err="1">
                <a:solidFill>
                  <a:schemeClr val="accent1"/>
                </a:solidFill>
                <a:uFillTx/>
                <a:latin typeface="Cambria"/>
                <a:cs typeface="Cambria"/>
              </a:rPr>
              <a:t>yi</a:t>
            </a:r>
            <a:r>
              <a:rPr lang="en-US" sz="1900" i="1" dirty="0">
                <a:solidFill>
                  <a:schemeClr val="accent1"/>
                </a:solidFill>
                <a:uFillTx/>
                <a:latin typeface="Cambria"/>
                <a:cs typeface="Cambria"/>
              </a:rPr>
              <a:t>?</a:t>
            </a:r>
          </a:p>
          <a:p>
            <a:pPr marL="0" indent="0">
              <a:buNone/>
            </a:pPr>
            <a:r>
              <a:rPr lang="en-US" sz="1900" dirty="0">
                <a:solidFill>
                  <a:schemeClr val="accent1"/>
                </a:solidFill>
                <a:uFillTx/>
                <a:latin typeface="Cambria"/>
                <a:cs typeface="Cambria"/>
              </a:rPr>
              <a:t>11	</a:t>
            </a:r>
            <a:r>
              <a:rPr lang="en-US" sz="1900" i="1" dirty="0" err="1">
                <a:solidFill>
                  <a:schemeClr val="accent1"/>
                </a:solidFill>
                <a:uFillTx/>
                <a:latin typeface="Cambria"/>
                <a:cs typeface="Cambria"/>
              </a:rPr>
              <a:t>Bikos</a:t>
            </a:r>
            <a:r>
              <a:rPr lang="en-US" sz="1900" i="1" dirty="0">
                <a:solidFill>
                  <a:schemeClr val="accent1"/>
                </a:solidFill>
                <a:uFillTx/>
                <a:latin typeface="Cambria"/>
                <a:cs typeface="Cambria"/>
              </a:rPr>
              <a:t> </a:t>
            </a:r>
            <a:r>
              <a:rPr lang="en-US" sz="1900" i="1" dirty="0" err="1">
                <a:solidFill>
                  <a:schemeClr val="accent1"/>
                </a:solidFill>
                <a:uFillTx/>
                <a:latin typeface="Cambria"/>
                <a:cs typeface="Cambria"/>
              </a:rPr>
              <a:t>i</a:t>
            </a:r>
            <a:r>
              <a:rPr lang="en-US" sz="1900" i="1" dirty="0">
                <a:solidFill>
                  <a:schemeClr val="accent1"/>
                </a:solidFill>
                <a:uFillTx/>
                <a:latin typeface="Cambria"/>
                <a:cs typeface="Cambria"/>
              </a:rPr>
              <a:t> nova rid da </a:t>
            </a:r>
            <a:r>
              <a:rPr lang="en-US" sz="1900" i="1" dirty="0" err="1">
                <a:solidFill>
                  <a:schemeClr val="accent1"/>
                </a:solidFill>
                <a:uFillTx/>
                <a:latin typeface="Cambria"/>
                <a:cs typeface="Cambria"/>
              </a:rPr>
              <a:t>buk</a:t>
            </a:r>
            <a:r>
              <a:rPr lang="en-US" sz="1900" i="1" dirty="0">
                <a:solidFill>
                  <a:schemeClr val="accent1"/>
                </a:solidFill>
                <a:uFillTx/>
                <a:latin typeface="Cambria"/>
                <a:cs typeface="Cambria"/>
              </a:rPr>
              <a:t> an </a:t>
            </a:r>
            <a:r>
              <a:rPr lang="en-US" sz="1900" i="1" dirty="0" err="1">
                <a:solidFill>
                  <a:schemeClr val="accent1"/>
                </a:solidFill>
                <a:uFillTx/>
                <a:latin typeface="Cambria"/>
                <a:cs typeface="Cambria"/>
              </a:rPr>
              <a:t>i</a:t>
            </a:r>
            <a:r>
              <a:rPr lang="en-US" sz="1900" i="1" dirty="0">
                <a:solidFill>
                  <a:schemeClr val="accent1"/>
                </a:solidFill>
                <a:uFillTx/>
                <a:latin typeface="Cambria"/>
                <a:cs typeface="Cambria"/>
              </a:rPr>
              <a:t> </a:t>
            </a:r>
            <a:r>
              <a:rPr lang="en-US" sz="1900" i="1" dirty="0" err="1">
                <a:solidFill>
                  <a:schemeClr val="accent1"/>
                </a:solidFill>
                <a:uFillTx/>
                <a:latin typeface="Cambria"/>
                <a:cs typeface="Cambria"/>
              </a:rPr>
              <a:t>noe</a:t>
            </a:r>
            <a:r>
              <a:rPr lang="en-US" sz="1900" i="1" dirty="0">
                <a:solidFill>
                  <a:schemeClr val="accent1"/>
                </a:solidFill>
                <a:uFillTx/>
                <a:latin typeface="Cambria"/>
                <a:cs typeface="Cambria"/>
              </a:rPr>
              <a:t> </a:t>
            </a:r>
            <a:r>
              <a:rPr lang="en-US" sz="1900" i="1" dirty="0" err="1">
                <a:solidFill>
                  <a:schemeClr val="accent1"/>
                </a:solidFill>
                <a:uFillTx/>
                <a:latin typeface="Cambria"/>
                <a:cs typeface="Cambria"/>
              </a:rPr>
              <a:t>nou</a:t>
            </a:r>
            <a:r>
              <a:rPr lang="en-US" sz="1900" i="1" dirty="0">
                <a:solidFill>
                  <a:schemeClr val="accent1"/>
                </a:solidFill>
                <a:uFillTx/>
                <a:latin typeface="Cambria"/>
                <a:cs typeface="Cambria"/>
              </a:rPr>
              <a:t> ting </a:t>
            </a:r>
            <a:r>
              <a:rPr lang="en-US" sz="1900" i="1" dirty="0" err="1">
                <a:solidFill>
                  <a:schemeClr val="accent1"/>
                </a:solidFill>
                <a:uFillTx/>
                <a:latin typeface="Cambria"/>
                <a:cs typeface="Cambria"/>
              </a:rPr>
              <a:t>wei</a:t>
            </a:r>
            <a:r>
              <a:rPr lang="en-US" sz="1900" i="1" dirty="0">
                <a:solidFill>
                  <a:schemeClr val="accent1"/>
                </a:solidFill>
                <a:uFillTx/>
                <a:latin typeface="Cambria"/>
                <a:cs typeface="Cambria"/>
              </a:rPr>
              <a:t> </a:t>
            </a:r>
            <a:r>
              <a:rPr lang="en-US" sz="1900" i="1" dirty="0" err="1">
                <a:solidFill>
                  <a:schemeClr val="accent1"/>
                </a:solidFill>
                <a:uFillTx/>
                <a:latin typeface="Cambria"/>
                <a:cs typeface="Cambria"/>
              </a:rPr>
              <a:t>yu</a:t>
            </a:r>
            <a:r>
              <a:rPr lang="en-US" sz="1900" i="1" dirty="0">
                <a:solidFill>
                  <a:schemeClr val="accent1"/>
                </a:solidFill>
                <a:uFillTx/>
                <a:latin typeface="Cambria"/>
                <a:cs typeface="Cambria"/>
              </a:rPr>
              <a:t> di </a:t>
            </a:r>
            <a:r>
              <a:rPr lang="en-US" sz="1900" i="1" dirty="0" err="1">
                <a:solidFill>
                  <a:schemeClr val="accent1"/>
                </a:solidFill>
                <a:uFillTx/>
                <a:latin typeface="Cambria"/>
                <a:cs typeface="Cambria"/>
              </a:rPr>
              <a:t>tok</a:t>
            </a:r>
            <a:r>
              <a:rPr lang="en-US" sz="1900" i="1" dirty="0">
                <a:solidFill>
                  <a:schemeClr val="accent1"/>
                </a:solidFill>
                <a:uFillTx/>
                <a:latin typeface="Cambria"/>
                <a:cs typeface="Cambria"/>
              </a:rPr>
              <a:t> </a:t>
            </a:r>
            <a:r>
              <a:rPr lang="en-US" sz="1900" i="1" dirty="0" err="1">
                <a:solidFill>
                  <a:schemeClr val="accent1"/>
                </a:solidFill>
                <a:uFillTx/>
                <a:latin typeface="Cambria"/>
                <a:cs typeface="Cambria"/>
              </a:rPr>
              <a:t>abaut</a:t>
            </a:r>
            <a:r>
              <a:rPr lang="en-US" sz="1900" i="1" dirty="0">
                <a:solidFill>
                  <a:schemeClr val="accent1"/>
                </a:solidFill>
                <a:uFillTx/>
                <a:latin typeface="Cambria"/>
                <a:cs typeface="Cambria"/>
              </a:rPr>
              <a:t>.</a:t>
            </a:r>
          </a:p>
        </p:txBody>
      </p:sp>
      <p:pic>
        <p:nvPicPr>
          <p:cNvPr id="4" name="clip">
            <a:hlinkClick r:id="" action="ppaction://media"/>
            <a:extLst>
              <a:ext uri="{FF2B5EF4-FFF2-40B4-BE49-F238E27FC236}">
                <a16:creationId xmlns:a16="http://schemas.microsoft.com/office/drawing/2014/main" id="{3336E927-DD85-407D-BF82-D57A6A5A7D7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890486" y="289560"/>
            <a:ext cx="714252" cy="71425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60029" fill="hold"/>
                                        <p:tgtEl>
                                          <p:spTgt spid="4"/>
                                        </p:tgtEl>
                                      </p:cBhvr>
                                    </p:cmd>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55"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01243"/>
          </a:xfrm>
        </p:spPr>
        <p:txBody>
          <a:bodyPr/>
          <a:lstStyle/>
          <a:p>
            <a:r>
              <a:rPr lang="en-GB" sz="3200" dirty="0">
                <a:solidFill>
                  <a:schemeClr val="accent1"/>
                </a:solidFill>
                <a:uFillTx/>
                <a:latin typeface="Cambria"/>
              </a:rPr>
              <a:t>Case studies: Working with small data</a:t>
            </a:r>
          </a:p>
        </p:txBody>
      </p:sp>
      <p:sp>
        <p:nvSpPr>
          <p:cNvPr id="8" name="Content Placeholder 7"/>
          <p:cNvSpPr>
            <a:spLocks noGrp="1"/>
          </p:cNvSpPr>
          <p:nvPr>
            <p:ph idx="1"/>
          </p:nvPr>
        </p:nvSpPr>
        <p:spPr>
          <a:xfrm>
            <a:off x="457200" y="1166884"/>
            <a:ext cx="8229600" cy="5490473"/>
          </a:xfrm>
        </p:spPr>
        <p:txBody>
          <a:bodyPr>
            <a:normAutofit/>
          </a:bodyPr>
          <a:lstStyle/>
          <a:p>
            <a:pPr marL="0" indent="0">
              <a:buNone/>
            </a:pPr>
            <a:r>
              <a:rPr lang="en-GB" sz="2100" b="1" dirty="0">
                <a:solidFill>
                  <a:schemeClr val="accent1"/>
                </a:solidFill>
                <a:uFillTx/>
                <a:latin typeface="Cambria"/>
              </a:rPr>
              <a:t>Grammatical constructions</a:t>
            </a:r>
          </a:p>
          <a:p>
            <a:r>
              <a:rPr lang="en-GB" sz="2100" dirty="0">
                <a:solidFill>
                  <a:schemeClr val="accent1"/>
                </a:solidFill>
                <a:uFillTx/>
                <a:latin typeface="Cambria"/>
              </a:rPr>
              <a:t>Zoom in: </a:t>
            </a:r>
            <a:r>
              <a:rPr lang="en-GB" sz="2100" i="1" dirty="0" err="1">
                <a:solidFill>
                  <a:schemeClr val="accent1"/>
                </a:solidFill>
                <a:uFillTx/>
                <a:latin typeface="Cambria"/>
              </a:rPr>
              <a:t>na</a:t>
            </a:r>
            <a:r>
              <a:rPr lang="en-GB" sz="2100" dirty="0">
                <a:solidFill>
                  <a:schemeClr val="accent1"/>
                </a:solidFill>
                <a:latin typeface="Cambria"/>
              </a:rPr>
              <a:t> copula/focus particle</a:t>
            </a:r>
          </a:p>
          <a:p>
            <a:r>
              <a:rPr lang="en-GB" sz="2100" dirty="0">
                <a:solidFill>
                  <a:schemeClr val="accent1"/>
                </a:solidFill>
                <a:latin typeface="Cambria"/>
              </a:rPr>
              <a:t>Zoom out: GIVE ditransitive, comparison with CCE, ICE-NIGERIA</a:t>
            </a:r>
            <a:endParaRPr lang="en-GB" sz="2100" dirty="0">
              <a:solidFill>
                <a:schemeClr val="accent1"/>
              </a:solidFill>
              <a:uFillTx/>
              <a:latin typeface="Cambria"/>
            </a:endParaRPr>
          </a:p>
          <a:p>
            <a:pPr marL="0" indent="0">
              <a:buNone/>
            </a:pPr>
            <a:endParaRPr lang="en-GB" sz="2100" dirty="0">
              <a:solidFill>
                <a:schemeClr val="accent1"/>
              </a:solidFill>
              <a:latin typeface="Cambria"/>
            </a:endParaRPr>
          </a:p>
          <a:p>
            <a:pPr marL="0" indent="0">
              <a:buNone/>
            </a:pPr>
            <a:r>
              <a:rPr lang="en-GB" sz="2100" b="1" dirty="0">
                <a:solidFill>
                  <a:schemeClr val="accent1"/>
                </a:solidFill>
                <a:uFillTx/>
                <a:latin typeface="Cambria"/>
              </a:rPr>
              <a:t>Lexis </a:t>
            </a:r>
            <a:r>
              <a:rPr lang="en-GB" sz="2100" dirty="0">
                <a:solidFill>
                  <a:schemeClr val="accent1"/>
                </a:solidFill>
                <a:uFillTx/>
                <a:latin typeface="Cambria"/>
              </a:rPr>
              <a:t>(exploratory research) </a:t>
            </a:r>
          </a:p>
          <a:p>
            <a:r>
              <a:rPr lang="en-GB" sz="2100" dirty="0">
                <a:solidFill>
                  <a:schemeClr val="accent1"/>
                </a:solidFill>
                <a:uFillTx/>
                <a:latin typeface="Cambria"/>
              </a:rPr>
              <a:t>Zoom in: most frequent word/tag queries</a:t>
            </a:r>
          </a:p>
          <a:p>
            <a:r>
              <a:rPr lang="en-GB" sz="2100" dirty="0">
                <a:solidFill>
                  <a:schemeClr val="accent1"/>
                </a:solidFill>
                <a:uFillTx/>
                <a:latin typeface="Cambria"/>
              </a:rPr>
              <a:t>Zoom out</a:t>
            </a:r>
            <a:r>
              <a:rPr lang="en-GB" sz="2100" dirty="0">
                <a:solidFill>
                  <a:schemeClr val="accent1"/>
                </a:solidFill>
                <a:latin typeface="Cambria"/>
              </a:rPr>
              <a:t>: most frequent word/tag queries, comparison with CCE, ICE-NIGERIA</a:t>
            </a:r>
          </a:p>
          <a:p>
            <a:endParaRPr lang="en-GB" sz="2100" dirty="0">
              <a:solidFill>
                <a:schemeClr val="accent1"/>
              </a:solidFill>
              <a:uFillTx/>
              <a:latin typeface="Cambria"/>
            </a:endParaRPr>
          </a:p>
          <a:p>
            <a:pPr marL="0" indent="0">
              <a:buNone/>
            </a:pPr>
            <a:r>
              <a:rPr lang="en-GB" sz="2100" b="1" dirty="0">
                <a:solidFill>
                  <a:schemeClr val="accent1"/>
                </a:solidFill>
                <a:latin typeface="Cambria"/>
              </a:rPr>
              <a:t>Codeswitching </a:t>
            </a:r>
            <a:r>
              <a:rPr lang="en-GB" sz="2100" dirty="0">
                <a:solidFill>
                  <a:schemeClr val="accent1"/>
                </a:solidFill>
                <a:latin typeface="Cambria"/>
              </a:rPr>
              <a:t>(exploratory research)</a:t>
            </a:r>
            <a:endParaRPr lang="en-GB" sz="2100" dirty="0">
              <a:solidFill>
                <a:schemeClr val="accent1"/>
              </a:solidFill>
              <a:uFillTx/>
              <a:latin typeface="Cambria"/>
            </a:endParaRPr>
          </a:p>
          <a:p>
            <a:r>
              <a:rPr lang="en-GB" sz="2000" dirty="0">
                <a:solidFill>
                  <a:srgbClr val="6076B4"/>
                </a:solidFill>
                <a:latin typeface="Cambria"/>
              </a:rPr>
              <a:t>By combining mark-up information with metadata, it is possible to explore the social meaning of codeswitching</a:t>
            </a:r>
            <a:endParaRPr lang="en-GB" sz="2100" dirty="0">
              <a:solidFill>
                <a:schemeClr val="accent1"/>
              </a:solidFill>
              <a:uFillTx/>
              <a:latin typeface="Cambria"/>
            </a:endParaRPr>
          </a:p>
        </p:txBody>
      </p:sp>
    </p:spTree>
    <p:extLst>
      <p:ext uri="{BB962C8B-B14F-4D97-AF65-F5344CB8AC3E}">
        <p14:creationId xmlns:p14="http://schemas.microsoft.com/office/powerpoint/2010/main" val="16564360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9746"/>
            <a:ext cx="8229600" cy="993341"/>
          </a:xfrm>
        </p:spPr>
        <p:txBody>
          <a:bodyPr/>
          <a:lstStyle/>
          <a:p>
            <a:pPr lvl="0">
              <a:lnSpc>
                <a:spcPct val="100000"/>
              </a:lnSpc>
            </a:pPr>
            <a:r>
              <a:rPr lang="en-US" sz="3600" dirty="0">
                <a:solidFill>
                  <a:schemeClr val="accent1"/>
                </a:solidFill>
                <a:latin typeface="Cambria"/>
              </a:rPr>
              <a:t>Grammatical constructions: </a:t>
            </a:r>
            <a:r>
              <a:rPr lang="en-US" sz="3600" i="1" dirty="0" err="1">
                <a:solidFill>
                  <a:schemeClr val="accent1"/>
                </a:solidFill>
                <a:latin typeface="Cambria"/>
              </a:rPr>
              <a:t>na</a:t>
            </a:r>
            <a:r>
              <a:rPr lang="en-US" sz="3600" dirty="0">
                <a:solidFill>
                  <a:schemeClr val="accent1"/>
                </a:solidFill>
                <a:latin typeface="Cambria"/>
              </a:rPr>
              <a:t> copula/focus particle</a:t>
            </a:r>
          </a:p>
        </p:txBody>
      </p:sp>
      <p:sp>
        <p:nvSpPr>
          <p:cNvPr id="3" name="Content Placeholder 2"/>
          <p:cNvSpPr>
            <a:spLocks noGrp="1"/>
          </p:cNvSpPr>
          <p:nvPr>
            <p:ph idx="1"/>
          </p:nvPr>
        </p:nvSpPr>
        <p:spPr>
          <a:xfrm>
            <a:off x="457200" y="1749778"/>
            <a:ext cx="8229600" cy="4879622"/>
          </a:xfrm>
        </p:spPr>
        <p:txBody>
          <a:bodyPr>
            <a:normAutofit/>
          </a:bodyPr>
          <a:lstStyle/>
          <a:p>
            <a:pPr>
              <a:lnSpc>
                <a:spcPct val="90000"/>
              </a:lnSpc>
            </a:pPr>
            <a:r>
              <a:rPr lang="en-GB" sz="2600" dirty="0" err="1">
                <a:solidFill>
                  <a:srgbClr val="6076B4"/>
                </a:solidFill>
                <a:latin typeface="Cambria"/>
              </a:rPr>
              <a:t>Grammaticalisation</a:t>
            </a:r>
            <a:r>
              <a:rPr lang="en-GB" sz="2600" dirty="0">
                <a:solidFill>
                  <a:srgbClr val="6076B4"/>
                </a:solidFill>
                <a:latin typeface="Cambria"/>
              </a:rPr>
              <a:t> chain from copula to focus marker (e.g. Harris and Campbell 1985, Harris 2001, Green 2007) </a:t>
            </a:r>
          </a:p>
          <a:p>
            <a:pPr>
              <a:lnSpc>
                <a:spcPct val="90000"/>
              </a:lnSpc>
            </a:pPr>
            <a:endParaRPr lang="en-GB" sz="2600" dirty="0">
              <a:solidFill>
                <a:srgbClr val="6076B4"/>
              </a:solidFill>
              <a:latin typeface="Cambria"/>
            </a:endParaRPr>
          </a:p>
          <a:p>
            <a:pPr>
              <a:lnSpc>
                <a:spcPct val="90000"/>
              </a:lnSpc>
            </a:pPr>
            <a:endParaRPr lang="en-GB" sz="2600" dirty="0">
              <a:solidFill>
                <a:srgbClr val="6076B4"/>
              </a:solidFill>
              <a:latin typeface="Cambria"/>
            </a:endParaRPr>
          </a:p>
          <a:p>
            <a:pPr>
              <a:lnSpc>
                <a:spcPct val="90000"/>
              </a:lnSpc>
            </a:pPr>
            <a:endParaRPr lang="en-GB" sz="2600" dirty="0">
              <a:solidFill>
                <a:srgbClr val="6076B4"/>
              </a:solidFill>
              <a:latin typeface="Cambria"/>
            </a:endParaRPr>
          </a:p>
          <a:p>
            <a:pPr>
              <a:lnSpc>
                <a:spcPct val="90000"/>
              </a:lnSpc>
            </a:pPr>
            <a:endParaRPr lang="en-GB" dirty="0">
              <a:solidFill>
                <a:schemeClr val="accent1"/>
              </a:solidFill>
              <a:uFillTx/>
              <a:latin typeface="Cambria"/>
              <a:cs typeface="Cambria"/>
            </a:endParaRPr>
          </a:p>
          <a:p>
            <a:pPr>
              <a:lnSpc>
                <a:spcPct val="110000"/>
              </a:lnSpc>
            </a:pPr>
            <a:endParaRPr lang="en-GB" sz="3100" dirty="0">
              <a:solidFill>
                <a:schemeClr val="accent1"/>
              </a:solidFill>
              <a:uFillTx/>
              <a:latin typeface="Cambria"/>
              <a:cs typeface="Cambria"/>
            </a:endParaRPr>
          </a:p>
          <a:p>
            <a:endParaRPr lang="en-US" b="1" dirty="0">
              <a:solidFill>
                <a:schemeClr val="accent1"/>
              </a:solidFill>
              <a:uFillTx/>
              <a:latin typeface="Cambria"/>
              <a:cs typeface="Cambria"/>
            </a:endParaRPr>
          </a:p>
        </p:txBody>
      </p:sp>
      <p:pic>
        <p:nvPicPr>
          <p:cNvPr id="4" name="Picture 3" descr="A close up of a logo&#10;&#10;Description automatically generated">
            <a:extLst>
              <a:ext uri="{FF2B5EF4-FFF2-40B4-BE49-F238E27FC236}">
                <a16:creationId xmlns:a16="http://schemas.microsoft.com/office/drawing/2014/main" id="{A98522DF-6F2B-43BE-93C8-C44A4C36C0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7086" y="3565383"/>
            <a:ext cx="7214415" cy="675005"/>
          </a:xfrm>
          <a:prstGeom prst="rect">
            <a:avLst/>
          </a:prstGeom>
        </p:spPr>
      </p:pic>
    </p:spTree>
    <p:extLst>
      <p:ext uri="{BB962C8B-B14F-4D97-AF65-F5344CB8AC3E}">
        <p14:creationId xmlns:p14="http://schemas.microsoft.com/office/powerpoint/2010/main" val="17444813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nSpc>
                <a:spcPct val="100000"/>
              </a:lnSpc>
            </a:pPr>
            <a:r>
              <a:rPr lang="en-US" sz="3600" dirty="0">
                <a:solidFill>
                  <a:schemeClr val="accent1"/>
                </a:solidFill>
                <a:latin typeface="Cambria"/>
              </a:rPr>
              <a:t>Grammatical constructions: </a:t>
            </a:r>
            <a:r>
              <a:rPr lang="en-US" sz="3600" i="1" dirty="0" err="1">
                <a:solidFill>
                  <a:schemeClr val="accent1"/>
                </a:solidFill>
                <a:latin typeface="Cambria"/>
              </a:rPr>
              <a:t>na</a:t>
            </a:r>
            <a:r>
              <a:rPr lang="en-US" sz="3600" dirty="0">
                <a:solidFill>
                  <a:schemeClr val="accent1"/>
                </a:solidFill>
                <a:latin typeface="Cambria"/>
              </a:rPr>
              <a:t> copula/focus particle</a:t>
            </a:r>
          </a:p>
        </p:txBody>
      </p:sp>
      <p:sp>
        <p:nvSpPr>
          <p:cNvPr id="3" name="Content Placeholder 2"/>
          <p:cNvSpPr>
            <a:spLocks noGrp="1"/>
          </p:cNvSpPr>
          <p:nvPr>
            <p:ph sz="half" idx="2"/>
          </p:nvPr>
        </p:nvSpPr>
        <p:spPr>
          <a:xfrm>
            <a:off x="4648200" y="1600200"/>
            <a:ext cx="4038600" cy="4908550"/>
          </a:xfrm>
        </p:spPr>
        <p:txBody>
          <a:bodyPr>
            <a:normAutofit/>
          </a:bodyPr>
          <a:lstStyle/>
          <a:p>
            <a:endParaRPr lang="en-GB" sz="2100" dirty="0">
              <a:solidFill>
                <a:srgbClr val="6076B4"/>
              </a:solidFill>
              <a:latin typeface="Cambria"/>
            </a:endParaRPr>
          </a:p>
          <a:p>
            <a:pPr>
              <a:lnSpc>
                <a:spcPct val="70000"/>
              </a:lnSpc>
            </a:pPr>
            <a:r>
              <a:rPr lang="en-GB" sz="1900" b="1" dirty="0">
                <a:solidFill>
                  <a:srgbClr val="6076B4"/>
                </a:solidFill>
                <a:latin typeface="Cambria"/>
              </a:rPr>
              <a:t>CPS</a:t>
            </a:r>
            <a:r>
              <a:rPr lang="en-GB" sz="1900" dirty="0">
                <a:solidFill>
                  <a:srgbClr val="6076B4"/>
                </a:solidFill>
                <a:latin typeface="Cambria"/>
              </a:rPr>
              <a:t> </a:t>
            </a:r>
          </a:p>
          <a:p>
            <a:pPr marL="457200" lvl="1" indent="0">
              <a:buNone/>
            </a:pPr>
            <a:r>
              <a:rPr lang="en-GB" sz="1900" i="1" dirty="0" err="1">
                <a:solidFill>
                  <a:srgbClr val="6076B4"/>
                </a:solidFill>
                <a:latin typeface="Cambria"/>
              </a:rPr>
              <a:t>na</a:t>
            </a:r>
            <a:r>
              <a:rPr lang="en-GB" sz="1900" dirty="0">
                <a:solidFill>
                  <a:srgbClr val="6076B4"/>
                </a:solidFill>
                <a:latin typeface="Cambria"/>
              </a:rPr>
              <a:t> copular clause with postposed subject </a:t>
            </a:r>
          </a:p>
          <a:p>
            <a:pPr lvl="1"/>
            <a:r>
              <a:rPr lang="en-GB" sz="1900" i="1" dirty="0" err="1">
                <a:solidFill>
                  <a:srgbClr val="6076B4"/>
                </a:solidFill>
                <a:latin typeface="Cambria"/>
              </a:rPr>
              <a:t>na</a:t>
            </a:r>
            <a:r>
              <a:rPr lang="en-GB" sz="1900" i="1" dirty="0">
                <a:solidFill>
                  <a:srgbClr val="6076B4"/>
                </a:solidFill>
                <a:latin typeface="Cambria"/>
              </a:rPr>
              <a:t> de problem </a:t>
            </a:r>
            <a:r>
              <a:rPr lang="en-GB" sz="1900" i="1" dirty="0" err="1">
                <a:solidFill>
                  <a:srgbClr val="6076B4"/>
                </a:solidFill>
                <a:latin typeface="Cambria"/>
              </a:rPr>
              <a:t>dat</a:t>
            </a:r>
            <a:endParaRPr lang="en-GB" sz="1900" i="1" dirty="0">
              <a:solidFill>
                <a:srgbClr val="6076B4"/>
              </a:solidFill>
              <a:latin typeface="Cambria"/>
            </a:endParaRPr>
          </a:p>
          <a:p>
            <a:pPr lvl="1"/>
            <a:r>
              <a:rPr lang="en-GB" sz="1900" i="1" dirty="0">
                <a:solidFill>
                  <a:srgbClr val="6076B4"/>
                </a:solidFill>
                <a:latin typeface="Cambria"/>
              </a:rPr>
              <a:t>‘That’s the problem.’</a:t>
            </a:r>
          </a:p>
          <a:p>
            <a:endParaRPr lang="en-GB" sz="2100" dirty="0">
              <a:solidFill>
                <a:srgbClr val="6076B4"/>
              </a:solidFill>
              <a:latin typeface="Cambria"/>
            </a:endParaRPr>
          </a:p>
          <a:p>
            <a:pPr>
              <a:lnSpc>
                <a:spcPct val="70000"/>
              </a:lnSpc>
            </a:pPr>
            <a:r>
              <a:rPr lang="en-GB" sz="1900" b="1" dirty="0">
                <a:solidFill>
                  <a:srgbClr val="6076B4"/>
                </a:solidFill>
                <a:latin typeface="Cambria"/>
              </a:rPr>
              <a:t>FOC</a:t>
            </a:r>
            <a:r>
              <a:rPr lang="en-GB" sz="1900" dirty="0">
                <a:solidFill>
                  <a:srgbClr val="6076B4"/>
                </a:solidFill>
                <a:latin typeface="Cambria"/>
              </a:rPr>
              <a:t>  (here, in-situ object focus)</a:t>
            </a:r>
          </a:p>
          <a:p>
            <a:pPr marL="457200" lvl="1" indent="0">
              <a:buNone/>
            </a:pPr>
            <a:r>
              <a:rPr lang="en-GB" sz="1900" dirty="0">
                <a:solidFill>
                  <a:srgbClr val="6076B4"/>
                </a:solidFill>
                <a:latin typeface="Cambria"/>
              </a:rPr>
              <a:t>where </a:t>
            </a:r>
            <a:r>
              <a:rPr lang="en-GB" sz="1900" i="1" dirty="0" err="1">
                <a:solidFill>
                  <a:srgbClr val="6076B4"/>
                </a:solidFill>
                <a:latin typeface="Cambria"/>
              </a:rPr>
              <a:t>na</a:t>
            </a:r>
            <a:r>
              <a:rPr lang="en-GB" sz="1900" dirty="0">
                <a:solidFill>
                  <a:srgbClr val="6076B4"/>
                </a:solidFill>
                <a:latin typeface="Cambria"/>
              </a:rPr>
              <a:t> functions as a focus marker within a verbal clause that is not a cleft </a:t>
            </a:r>
          </a:p>
          <a:p>
            <a:pPr lvl="1"/>
            <a:r>
              <a:rPr lang="de-DE" sz="1900" i="1" dirty="0">
                <a:solidFill>
                  <a:srgbClr val="6076B4"/>
                </a:solidFill>
                <a:latin typeface="Cambria"/>
              </a:rPr>
              <a:t>a di kuk na </a:t>
            </a:r>
            <a:r>
              <a:rPr lang="de-DE" sz="1900" b="1" i="1" dirty="0">
                <a:solidFill>
                  <a:srgbClr val="6076B4"/>
                </a:solidFill>
                <a:latin typeface="Cambria"/>
              </a:rPr>
              <a:t>dat bins</a:t>
            </a:r>
            <a:r>
              <a:rPr lang="de-DE" sz="1900" i="1" dirty="0">
                <a:solidFill>
                  <a:srgbClr val="6076B4"/>
                </a:solidFill>
                <a:latin typeface="Cambria"/>
              </a:rPr>
              <a:t>	</a:t>
            </a:r>
            <a:endParaRPr lang="en-GB" sz="1900" i="1" dirty="0">
              <a:solidFill>
                <a:srgbClr val="6076B4"/>
              </a:solidFill>
              <a:latin typeface="Cambria"/>
            </a:endParaRPr>
          </a:p>
          <a:p>
            <a:pPr lvl="1"/>
            <a:r>
              <a:rPr lang="en-GB" sz="1900" i="1" dirty="0">
                <a:solidFill>
                  <a:srgbClr val="6076B4"/>
                </a:solidFill>
                <a:latin typeface="Cambria"/>
              </a:rPr>
              <a:t>‘I’m cooking </a:t>
            </a:r>
            <a:r>
              <a:rPr lang="en-GB" sz="1900" b="1" i="1" dirty="0">
                <a:solidFill>
                  <a:srgbClr val="6076B4"/>
                </a:solidFill>
                <a:latin typeface="Cambria"/>
              </a:rPr>
              <a:t>those beans</a:t>
            </a:r>
            <a:r>
              <a:rPr lang="en-GB" sz="1900" i="1" dirty="0">
                <a:solidFill>
                  <a:srgbClr val="6076B4"/>
                </a:solidFill>
                <a:latin typeface="Cambria"/>
              </a:rPr>
              <a:t>.’</a:t>
            </a:r>
          </a:p>
          <a:p>
            <a:pPr>
              <a:lnSpc>
                <a:spcPct val="90000"/>
              </a:lnSpc>
            </a:pPr>
            <a:endParaRPr lang="en-GB" dirty="0">
              <a:solidFill>
                <a:schemeClr val="accent1"/>
              </a:solidFill>
              <a:uFillTx/>
              <a:latin typeface="Cambria"/>
              <a:cs typeface="Cambria"/>
            </a:endParaRPr>
          </a:p>
          <a:p>
            <a:pPr>
              <a:lnSpc>
                <a:spcPct val="110000"/>
              </a:lnSpc>
            </a:pPr>
            <a:endParaRPr lang="en-GB" sz="3100" dirty="0">
              <a:solidFill>
                <a:schemeClr val="accent1"/>
              </a:solidFill>
              <a:uFillTx/>
              <a:latin typeface="Cambria"/>
              <a:cs typeface="Cambria"/>
            </a:endParaRPr>
          </a:p>
          <a:p>
            <a:endParaRPr lang="en-US" b="1" dirty="0">
              <a:solidFill>
                <a:schemeClr val="accent1"/>
              </a:solidFill>
              <a:uFillTx/>
              <a:latin typeface="Cambria"/>
              <a:cs typeface="Cambria"/>
            </a:endParaRPr>
          </a:p>
        </p:txBody>
      </p:sp>
      <p:sp>
        <p:nvSpPr>
          <p:cNvPr id="5" name="Content Placeholder 4">
            <a:extLst>
              <a:ext uri="{FF2B5EF4-FFF2-40B4-BE49-F238E27FC236}">
                <a16:creationId xmlns:a16="http://schemas.microsoft.com/office/drawing/2014/main" id="{50FAAEC2-43C1-4E2A-B735-3212195F6FC9}"/>
              </a:ext>
            </a:extLst>
          </p:cNvPr>
          <p:cNvSpPr>
            <a:spLocks noGrp="1"/>
          </p:cNvSpPr>
          <p:nvPr>
            <p:ph sz="quarter" idx="13"/>
          </p:nvPr>
        </p:nvSpPr>
        <p:spPr>
          <a:xfrm>
            <a:off x="365760" y="1600200"/>
            <a:ext cx="4206240" cy="4908550"/>
          </a:xfrm>
        </p:spPr>
        <p:txBody>
          <a:bodyPr>
            <a:normAutofit fontScale="92500" lnSpcReduction="20000"/>
          </a:bodyPr>
          <a:lstStyle/>
          <a:p>
            <a:pPr marL="0" indent="0">
              <a:lnSpc>
                <a:spcPct val="90000"/>
              </a:lnSpc>
              <a:buNone/>
            </a:pPr>
            <a:r>
              <a:rPr lang="en-GB" sz="2600" i="1" dirty="0" err="1">
                <a:solidFill>
                  <a:srgbClr val="6076B4"/>
                </a:solidFill>
                <a:latin typeface="Cambria"/>
              </a:rPr>
              <a:t>na</a:t>
            </a:r>
            <a:r>
              <a:rPr lang="en-GB" sz="2600" dirty="0">
                <a:solidFill>
                  <a:srgbClr val="6076B4"/>
                </a:solidFill>
                <a:latin typeface="Cambria"/>
              </a:rPr>
              <a:t> was coded as: </a:t>
            </a:r>
          </a:p>
          <a:p>
            <a:pPr>
              <a:lnSpc>
                <a:spcPct val="90000"/>
              </a:lnSpc>
            </a:pPr>
            <a:r>
              <a:rPr lang="en-GB" sz="2100" b="1" dirty="0">
                <a:solidFill>
                  <a:srgbClr val="6076B4"/>
                </a:solidFill>
                <a:latin typeface="Cambria"/>
              </a:rPr>
              <a:t>CLEFT</a:t>
            </a:r>
            <a:r>
              <a:rPr lang="en-GB" sz="2100" dirty="0">
                <a:solidFill>
                  <a:srgbClr val="6076B4"/>
                </a:solidFill>
                <a:latin typeface="Cambria"/>
              </a:rPr>
              <a:t> </a:t>
            </a:r>
          </a:p>
          <a:p>
            <a:pPr lvl="1"/>
            <a:r>
              <a:rPr lang="de-DE" sz="2000" i="1" dirty="0">
                <a:solidFill>
                  <a:srgbClr val="6076B4"/>
                </a:solidFill>
                <a:latin typeface="Cambria" panose="02040503050406030204" pitchFamily="18" charset="0"/>
                <a:ea typeface="Cambria" panose="02040503050406030204" pitchFamily="18" charset="0"/>
              </a:rPr>
              <a:t>na </a:t>
            </a:r>
            <a:r>
              <a:rPr lang="de-DE" sz="2000" b="1" i="1" dirty="0">
                <a:solidFill>
                  <a:srgbClr val="6076B4"/>
                </a:solidFill>
                <a:latin typeface="Cambria" panose="02040503050406030204" pitchFamily="18" charset="0"/>
                <a:ea typeface="Cambria" panose="02040503050406030204" pitchFamily="18" charset="0"/>
              </a:rPr>
              <a:t>yi</a:t>
            </a:r>
            <a:r>
              <a:rPr lang="de-DE" sz="2000" i="1" dirty="0">
                <a:solidFill>
                  <a:srgbClr val="6076B4"/>
                </a:solidFill>
                <a:latin typeface="Cambria" panose="02040503050406030204" pitchFamily="18" charset="0"/>
                <a:ea typeface="Cambria" panose="02040503050406030204" pitchFamily="18" charset="0"/>
              </a:rPr>
              <a:t> wei a di trai=am nau soe</a:t>
            </a:r>
            <a:endParaRPr lang="en-GB" sz="2000" i="1" dirty="0">
              <a:solidFill>
                <a:srgbClr val="6076B4"/>
              </a:solidFill>
              <a:latin typeface="Cambria" panose="02040503050406030204" pitchFamily="18" charset="0"/>
              <a:ea typeface="Cambria" panose="02040503050406030204" pitchFamily="18" charset="0"/>
            </a:endParaRPr>
          </a:p>
          <a:p>
            <a:pPr lvl="1"/>
            <a:r>
              <a:rPr lang="en-GB" sz="2000" i="1" dirty="0">
                <a:solidFill>
                  <a:srgbClr val="6076B4"/>
                </a:solidFill>
                <a:latin typeface="Cambria" panose="02040503050406030204" pitchFamily="18" charset="0"/>
                <a:ea typeface="Cambria" panose="02040503050406030204" pitchFamily="18" charset="0"/>
              </a:rPr>
              <a:t>‘So it’s </a:t>
            </a:r>
            <a:r>
              <a:rPr lang="en-GB" sz="2000" b="1" i="1" dirty="0">
                <a:solidFill>
                  <a:srgbClr val="6076B4"/>
                </a:solidFill>
                <a:latin typeface="Cambria" panose="02040503050406030204" pitchFamily="18" charset="0"/>
                <a:ea typeface="Cambria" panose="02040503050406030204" pitchFamily="18" charset="0"/>
              </a:rPr>
              <a:t>that</a:t>
            </a:r>
            <a:r>
              <a:rPr lang="en-GB" sz="2000" i="1" dirty="0">
                <a:solidFill>
                  <a:srgbClr val="6076B4"/>
                </a:solidFill>
                <a:latin typeface="Cambria" panose="02040503050406030204" pitchFamily="18" charset="0"/>
                <a:ea typeface="Cambria" panose="02040503050406030204" pitchFamily="18" charset="0"/>
              </a:rPr>
              <a:t> which I’m trying now.’	</a:t>
            </a:r>
            <a:r>
              <a:rPr lang="en-GB" sz="2000" dirty="0">
                <a:latin typeface="Cambria" panose="02040503050406030204" pitchFamily="18" charset="0"/>
                <a:ea typeface="Cambria" panose="02040503050406030204" pitchFamily="18" charset="0"/>
              </a:rPr>
              <a:t>			</a:t>
            </a:r>
          </a:p>
          <a:p>
            <a:r>
              <a:rPr lang="en-GB" sz="2100" b="1" dirty="0">
                <a:solidFill>
                  <a:srgbClr val="6076B4"/>
                </a:solidFill>
                <a:latin typeface="Cambria"/>
              </a:rPr>
              <a:t>COP</a:t>
            </a:r>
            <a:r>
              <a:rPr lang="en-GB" sz="2100" dirty="0">
                <a:solidFill>
                  <a:srgbClr val="6076B4"/>
                </a:solidFill>
                <a:latin typeface="Cambria"/>
              </a:rPr>
              <a:t> </a:t>
            </a:r>
          </a:p>
          <a:p>
            <a:pPr marL="457200" lvl="1" indent="0">
              <a:buNone/>
            </a:pPr>
            <a:r>
              <a:rPr lang="en-GB" sz="2000" i="1" dirty="0" err="1">
                <a:solidFill>
                  <a:srgbClr val="6076B4"/>
                </a:solidFill>
                <a:latin typeface="Cambria"/>
              </a:rPr>
              <a:t>na</a:t>
            </a:r>
            <a:r>
              <a:rPr lang="en-GB" sz="2000" dirty="0">
                <a:solidFill>
                  <a:srgbClr val="6076B4"/>
                </a:solidFill>
                <a:latin typeface="Cambria"/>
              </a:rPr>
              <a:t> copular clause with overt subject and predicate</a:t>
            </a:r>
          </a:p>
          <a:p>
            <a:pPr lvl="1"/>
            <a:r>
              <a:rPr lang="en-GB" sz="2000" i="1" dirty="0" err="1">
                <a:solidFill>
                  <a:srgbClr val="6076B4"/>
                </a:solidFill>
                <a:latin typeface="Cambria"/>
              </a:rPr>
              <a:t>yi</a:t>
            </a:r>
            <a:r>
              <a:rPr lang="en-GB" sz="2000" i="1" dirty="0">
                <a:solidFill>
                  <a:srgbClr val="6076B4"/>
                </a:solidFill>
                <a:latin typeface="Cambria"/>
              </a:rPr>
              <a:t> </a:t>
            </a:r>
            <a:r>
              <a:rPr lang="en-GB" sz="2000" i="1" dirty="0" err="1">
                <a:solidFill>
                  <a:srgbClr val="6076B4"/>
                </a:solidFill>
                <a:latin typeface="Cambria"/>
              </a:rPr>
              <a:t>neim</a:t>
            </a:r>
            <a:r>
              <a:rPr lang="en-GB" sz="2000" i="1" dirty="0">
                <a:solidFill>
                  <a:srgbClr val="6076B4"/>
                </a:solidFill>
                <a:latin typeface="Cambria"/>
              </a:rPr>
              <a:t> </a:t>
            </a:r>
            <a:r>
              <a:rPr lang="en-GB" sz="2000" i="1" dirty="0" err="1">
                <a:solidFill>
                  <a:srgbClr val="6076B4"/>
                </a:solidFill>
                <a:latin typeface="Cambria"/>
              </a:rPr>
              <a:t>na</a:t>
            </a:r>
            <a:r>
              <a:rPr lang="en-GB" sz="2000" i="1" dirty="0">
                <a:solidFill>
                  <a:srgbClr val="6076B4"/>
                </a:solidFill>
                <a:latin typeface="Cambria"/>
              </a:rPr>
              <a:t> Mary</a:t>
            </a:r>
          </a:p>
          <a:p>
            <a:pPr lvl="1"/>
            <a:r>
              <a:rPr lang="en-GB" sz="2000" i="1" dirty="0">
                <a:solidFill>
                  <a:srgbClr val="6076B4"/>
                </a:solidFill>
                <a:latin typeface="Cambria"/>
              </a:rPr>
              <a:t>‘Her name is Mary.’</a:t>
            </a:r>
          </a:p>
          <a:p>
            <a:endParaRPr lang="en-GB" sz="2100" dirty="0">
              <a:solidFill>
                <a:srgbClr val="6076B4"/>
              </a:solidFill>
              <a:latin typeface="Cambria"/>
            </a:endParaRPr>
          </a:p>
          <a:p>
            <a:r>
              <a:rPr lang="en-GB" sz="2100" b="1" dirty="0">
                <a:solidFill>
                  <a:srgbClr val="6076B4"/>
                </a:solidFill>
                <a:latin typeface="Cambria"/>
              </a:rPr>
              <a:t>CPD</a:t>
            </a:r>
            <a:r>
              <a:rPr lang="en-GB" sz="2100" dirty="0">
                <a:solidFill>
                  <a:srgbClr val="6076B4"/>
                </a:solidFill>
                <a:latin typeface="Cambria"/>
              </a:rPr>
              <a:t> </a:t>
            </a:r>
          </a:p>
          <a:p>
            <a:pPr marL="457200" lvl="1" indent="0">
              <a:buNone/>
            </a:pPr>
            <a:r>
              <a:rPr lang="en-GB" sz="2000" i="1" dirty="0" err="1">
                <a:solidFill>
                  <a:srgbClr val="6076B4"/>
                </a:solidFill>
                <a:latin typeface="Cambria"/>
              </a:rPr>
              <a:t>na</a:t>
            </a:r>
            <a:r>
              <a:rPr lang="en-GB" sz="2000" dirty="0">
                <a:solidFill>
                  <a:srgbClr val="6076B4"/>
                </a:solidFill>
                <a:latin typeface="Cambria"/>
              </a:rPr>
              <a:t> copular clause with subject pro-drop</a:t>
            </a:r>
          </a:p>
          <a:p>
            <a:pPr lvl="1"/>
            <a:r>
              <a:rPr lang="en-GB" sz="2000" i="1" dirty="0" err="1">
                <a:solidFill>
                  <a:srgbClr val="6076B4"/>
                </a:solidFill>
                <a:latin typeface="Cambria"/>
              </a:rPr>
              <a:t>na</a:t>
            </a:r>
            <a:r>
              <a:rPr lang="en-GB" sz="2000" i="1" dirty="0">
                <a:solidFill>
                  <a:srgbClr val="6076B4"/>
                </a:solidFill>
                <a:latin typeface="Cambria"/>
              </a:rPr>
              <a:t> bad </a:t>
            </a:r>
            <a:r>
              <a:rPr lang="en-GB" sz="2000" i="1" dirty="0" err="1">
                <a:solidFill>
                  <a:srgbClr val="6076B4"/>
                </a:solidFill>
                <a:latin typeface="Cambria"/>
              </a:rPr>
              <a:t>fashon</a:t>
            </a:r>
            <a:endParaRPr lang="en-GB" sz="2000" i="1" dirty="0">
              <a:solidFill>
                <a:srgbClr val="6076B4"/>
              </a:solidFill>
              <a:latin typeface="Cambria"/>
            </a:endParaRPr>
          </a:p>
          <a:p>
            <a:pPr lvl="1"/>
            <a:r>
              <a:rPr lang="en-GB" sz="2000" i="1" dirty="0">
                <a:solidFill>
                  <a:srgbClr val="6076B4"/>
                </a:solidFill>
                <a:latin typeface="Cambria"/>
              </a:rPr>
              <a:t>‘It’s bad behaviour.’</a:t>
            </a:r>
          </a:p>
          <a:p>
            <a:endParaRPr lang="en-GB" sz="2100" dirty="0">
              <a:solidFill>
                <a:srgbClr val="6076B4"/>
              </a:solidFill>
              <a:latin typeface="Cambria"/>
            </a:endParaRPr>
          </a:p>
          <a:p>
            <a:endParaRPr lang="en-GB" dirty="0"/>
          </a:p>
        </p:txBody>
      </p:sp>
    </p:spTree>
    <p:extLst>
      <p:ext uri="{BB962C8B-B14F-4D97-AF65-F5344CB8AC3E}">
        <p14:creationId xmlns:p14="http://schemas.microsoft.com/office/powerpoint/2010/main" val="2754463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9746"/>
            <a:ext cx="8229600" cy="993341"/>
          </a:xfrm>
        </p:spPr>
        <p:txBody>
          <a:bodyPr/>
          <a:lstStyle/>
          <a:p>
            <a:pPr lvl="0">
              <a:lnSpc>
                <a:spcPct val="100000"/>
              </a:lnSpc>
            </a:pPr>
            <a:r>
              <a:rPr lang="en-US" sz="3600" dirty="0">
                <a:solidFill>
                  <a:schemeClr val="accent1"/>
                </a:solidFill>
                <a:latin typeface="Cambria"/>
              </a:rPr>
              <a:t>Grammatical constructions: </a:t>
            </a:r>
            <a:r>
              <a:rPr lang="en-US" sz="3600" i="1" dirty="0" err="1">
                <a:solidFill>
                  <a:schemeClr val="accent1"/>
                </a:solidFill>
                <a:latin typeface="Cambria"/>
              </a:rPr>
              <a:t>na</a:t>
            </a:r>
            <a:r>
              <a:rPr lang="en-US" sz="3600" dirty="0">
                <a:solidFill>
                  <a:schemeClr val="accent1"/>
                </a:solidFill>
                <a:latin typeface="Cambria"/>
              </a:rPr>
              <a:t> copula/focus particle</a:t>
            </a:r>
          </a:p>
        </p:txBody>
      </p:sp>
      <p:sp>
        <p:nvSpPr>
          <p:cNvPr id="3" name="Content Placeholder 2"/>
          <p:cNvSpPr>
            <a:spLocks noGrp="1"/>
          </p:cNvSpPr>
          <p:nvPr>
            <p:ph idx="1"/>
          </p:nvPr>
        </p:nvSpPr>
        <p:spPr>
          <a:xfrm>
            <a:off x="457200" y="1339850"/>
            <a:ext cx="5137150" cy="5289550"/>
          </a:xfrm>
        </p:spPr>
        <p:txBody>
          <a:bodyPr>
            <a:normAutofit lnSpcReduction="10000"/>
          </a:bodyPr>
          <a:lstStyle/>
          <a:p>
            <a:r>
              <a:rPr lang="en-GB" i="1" dirty="0" err="1">
                <a:solidFill>
                  <a:srgbClr val="6076B4"/>
                </a:solidFill>
                <a:latin typeface="Cambria"/>
              </a:rPr>
              <a:t>na</a:t>
            </a:r>
            <a:r>
              <a:rPr lang="en-GB" dirty="0">
                <a:solidFill>
                  <a:srgbClr val="6076B4"/>
                </a:solidFill>
                <a:latin typeface="Cambria"/>
              </a:rPr>
              <a:t> occurs over half the time as a focus marker (significantly more when we take into account its use in cleft constructions), and 39% of the time in non-verbal copular clauses</a:t>
            </a:r>
          </a:p>
          <a:p>
            <a:pPr>
              <a:lnSpc>
                <a:spcPct val="90000"/>
              </a:lnSpc>
            </a:pPr>
            <a:endParaRPr lang="en-GB" dirty="0">
              <a:solidFill>
                <a:srgbClr val="6076B4"/>
              </a:solidFill>
              <a:latin typeface="Cambria"/>
            </a:endParaRPr>
          </a:p>
          <a:p>
            <a:pPr>
              <a:lnSpc>
                <a:spcPct val="90000"/>
              </a:lnSpc>
            </a:pPr>
            <a:endParaRPr lang="en-GB" dirty="0">
              <a:solidFill>
                <a:srgbClr val="6076B4"/>
              </a:solidFill>
              <a:latin typeface="Cambria"/>
            </a:endParaRPr>
          </a:p>
          <a:p>
            <a:r>
              <a:rPr lang="en-GB" dirty="0">
                <a:solidFill>
                  <a:srgbClr val="6076B4"/>
                </a:solidFill>
                <a:latin typeface="Cambria"/>
              </a:rPr>
              <a:t>Of the focus constructions marked by </a:t>
            </a:r>
            <a:r>
              <a:rPr lang="en-GB" i="1" dirty="0" err="1">
                <a:solidFill>
                  <a:srgbClr val="6076B4"/>
                </a:solidFill>
                <a:latin typeface="Cambria"/>
              </a:rPr>
              <a:t>na</a:t>
            </a:r>
            <a:r>
              <a:rPr lang="en-GB" dirty="0">
                <a:solidFill>
                  <a:srgbClr val="6076B4"/>
                </a:solidFill>
                <a:latin typeface="Cambria"/>
              </a:rPr>
              <a:t>, the overwhelming majority of those cases correspond to in-situ focus (68%), while only 14% correspond to ex-situ focus, and 18% are cases of subject focus</a:t>
            </a:r>
          </a:p>
          <a:p>
            <a:endParaRPr lang="en-GB" dirty="0">
              <a:uFillTx/>
            </a:endParaRPr>
          </a:p>
          <a:p>
            <a:pPr>
              <a:lnSpc>
                <a:spcPct val="90000"/>
              </a:lnSpc>
            </a:pPr>
            <a:endParaRPr lang="en-GB" dirty="0">
              <a:solidFill>
                <a:schemeClr val="accent1"/>
              </a:solidFill>
              <a:uFillTx/>
              <a:latin typeface="Cambria"/>
              <a:cs typeface="Cambria"/>
            </a:endParaRPr>
          </a:p>
          <a:p>
            <a:pPr>
              <a:lnSpc>
                <a:spcPct val="110000"/>
              </a:lnSpc>
            </a:pPr>
            <a:endParaRPr lang="en-GB" sz="3100" dirty="0">
              <a:solidFill>
                <a:schemeClr val="accent1"/>
              </a:solidFill>
              <a:uFillTx/>
              <a:latin typeface="Cambria"/>
              <a:cs typeface="Cambria"/>
            </a:endParaRPr>
          </a:p>
          <a:p>
            <a:endParaRPr lang="en-US" b="1" dirty="0">
              <a:solidFill>
                <a:schemeClr val="accent1"/>
              </a:solidFill>
              <a:uFillTx/>
              <a:latin typeface="Cambria"/>
              <a:cs typeface="Cambria"/>
            </a:endParaRPr>
          </a:p>
        </p:txBody>
      </p:sp>
      <p:graphicFrame>
        <p:nvGraphicFramePr>
          <p:cNvPr id="4" name="Chart 3">
            <a:extLst>
              <a:ext uri="{FF2B5EF4-FFF2-40B4-BE49-F238E27FC236}">
                <a16:creationId xmlns:a16="http://schemas.microsoft.com/office/drawing/2014/main" id="{6E878D1A-DBAF-4F02-920C-B1805851EAE0}"/>
              </a:ext>
            </a:extLst>
          </p:cNvPr>
          <p:cNvGraphicFramePr/>
          <p:nvPr>
            <p:extLst>
              <p:ext uri="{D42A27DB-BD31-4B8C-83A1-F6EECF244321}">
                <p14:modId xmlns:p14="http://schemas.microsoft.com/office/powerpoint/2010/main" val="3287892107"/>
              </p:ext>
            </p:extLst>
          </p:nvPr>
        </p:nvGraphicFramePr>
        <p:xfrm>
          <a:off x="5863590" y="1203087"/>
          <a:ext cx="3280410" cy="264501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a:extLst>
              <a:ext uri="{FF2B5EF4-FFF2-40B4-BE49-F238E27FC236}">
                <a16:creationId xmlns:a16="http://schemas.microsoft.com/office/drawing/2014/main" id="{A082C75C-3FA4-47D0-8C62-0FFC585A03E3}"/>
              </a:ext>
            </a:extLst>
          </p:cNvPr>
          <p:cNvGraphicFramePr>
            <a:graphicFrameLocks/>
          </p:cNvGraphicFramePr>
          <p:nvPr>
            <p:extLst>
              <p:ext uri="{D42A27DB-BD31-4B8C-83A1-F6EECF244321}">
                <p14:modId xmlns:p14="http://schemas.microsoft.com/office/powerpoint/2010/main" val="1284822276"/>
              </p:ext>
            </p:extLst>
          </p:nvPr>
        </p:nvGraphicFramePr>
        <p:xfrm>
          <a:off x="5863590" y="4104640"/>
          <a:ext cx="3280410" cy="2708910"/>
        </p:xfrm>
        <a:graphic>
          <a:graphicData uri="http://schemas.openxmlformats.org/drawingml/2006/chart">
            <c:chart xmlns:c="http://schemas.openxmlformats.org/drawingml/2006/chart" xmlns:r="http://schemas.openxmlformats.org/officeDocument/2006/relationships" r:id="rId4"/>
          </a:graphicData>
        </a:graphic>
      </p:graphicFrame>
      <p:sp>
        <p:nvSpPr>
          <p:cNvPr id="10" name="TextBox 9">
            <a:extLst>
              <a:ext uri="{FF2B5EF4-FFF2-40B4-BE49-F238E27FC236}">
                <a16:creationId xmlns:a16="http://schemas.microsoft.com/office/drawing/2014/main" id="{D2D7F3DE-F3F1-4D7F-BE5D-A0A4094D06BA}"/>
              </a:ext>
            </a:extLst>
          </p:cNvPr>
          <p:cNvSpPr txBox="1"/>
          <p:nvPr/>
        </p:nvSpPr>
        <p:spPr>
          <a:xfrm>
            <a:off x="3511550" y="6444218"/>
            <a:ext cx="2352040"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GB" dirty="0"/>
              <a:t>Green &amp; Ozon (2018)</a:t>
            </a:r>
          </a:p>
        </p:txBody>
      </p:sp>
    </p:spTree>
    <p:extLst>
      <p:ext uri="{BB962C8B-B14F-4D97-AF65-F5344CB8AC3E}">
        <p14:creationId xmlns:p14="http://schemas.microsoft.com/office/powerpoint/2010/main" val="16293794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9746"/>
            <a:ext cx="8229600" cy="993341"/>
          </a:xfrm>
        </p:spPr>
        <p:txBody>
          <a:bodyPr/>
          <a:lstStyle/>
          <a:p>
            <a:pPr lvl="0">
              <a:lnSpc>
                <a:spcPct val="100000"/>
              </a:lnSpc>
            </a:pPr>
            <a:r>
              <a:rPr lang="en-US" sz="3600" dirty="0">
                <a:solidFill>
                  <a:schemeClr val="accent1"/>
                </a:solidFill>
                <a:latin typeface="Cambria"/>
              </a:rPr>
              <a:t>Grammatical constructions: </a:t>
            </a:r>
            <a:r>
              <a:rPr lang="en-US" sz="3600" i="1" dirty="0" err="1">
                <a:solidFill>
                  <a:schemeClr val="accent1"/>
                </a:solidFill>
                <a:latin typeface="Cambria"/>
              </a:rPr>
              <a:t>na</a:t>
            </a:r>
            <a:r>
              <a:rPr lang="en-US" sz="3600" dirty="0">
                <a:solidFill>
                  <a:schemeClr val="accent1"/>
                </a:solidFill>
                <a:latin typeface="Cambria"/>
              </a:rPr>
              <a:t> copula/focus particle</a:t>
            </a:r>
          </a:p>
        </p:txBody>
      </p:sp>
      <p:sp>
        <p:nvSpPr>
          <p:cNvPr id="3" name="Content Placeholder 2"/>
          <p:cNvSpPr>
            <a:spLocks noGrp="1"/>
          </p:cNvSpPr>
          <p:nvPr>
            <p:ph idx="1"/>
          </p:nvPr>
        </p:nvSpPr>
        <p:spPr>
          <a:xfrm>
            <a:off x="457200" y="1339850"/>
            <a:ext cx="8229600" cy="5289550"/>
          </a:xfrm>
        </p:spPr>
        <p:txBody>
          <a:bodyPr>
            <a:normAutofit/>
          </a:bodyPr>
          <a:lstStyle/>
          <a:p>
            <a:r>
              <a:rPr lang="en-GB" sz="2600" dirty="0">
                <a:solidFill>
                  <a:srgbClr val="6076B4"/>
                </a:solidFill>
                <a:latin typeface="Cambria"/>
              </a:rPr>
              <a:t>The distribution of </a:t>
            </a:r>
            <a:r>
              <a:rPr lang="en-GB" sz="2600" i="1" dirty="0" err="1">
                <a:solidFill>
                  <a:srgbClr val="6076B4"/>
                </a:solidFill>
                <a:latin typeface="Cambria"/>
              </a:rPr>
              <a:t>na</a:t>
            </a:r>
            <a:r>
              <a:rPr lang="en-GB" sz="2600" dirty="0">
                <a:solidFill>
                  <a:srgbClr val="6076B4"/>
                </a:solidFill>
                <a:latin typeface="Cambria"/>
              </a:rPr>
              <a:t> is consistent with the profile of a </a:t>
            </a:r>
            <a:r>
              <a:rPr lang="en-GB" sz="2600" dirty="0" err="1">
                <a:solidFill>
                  <a:srgbClr val="6076B4"/>
                </a:solidFill>
                <a:latin typeface="Cambria"/>
              </a:rPr>
              <a:t>grammaticalisation</a:t>
            </a:r>
            <a:r>
              <a:rPr lang="en-GB" sz="2600" dirty="0">
                <a:solidFill>
                  <a:srgbClr val="6076B4"/>
                </a:solidFill>
                <a:latin typeface="Cambria"/>
              </a:rPr>
              <a:t> chain </a:t>
            </a:r>
          </a:p>
          <a:p>
            <a:r>
              <a:rPr lang="en-GB" sz="2600" dirty="0">
                <a:solidFill>
                  <a:srgbClr val="6076B4"/>
                </a:solidFill>
                <a:latin typeface="Cambria"/>
              </a:rPr>
              <a:t>Genuine </a:t>
            </a:r>
            <a:r>
              <a:rPr lang="en-GB" sz="2600" dirty="0" err="1">
                <a:solidFill>
                  <a:srgbClr val="6076B4"/>
                </a:solidFill>
                <a:latin typeface="Cambria"/>
              </a:rPr>
              <a:t>grammaticalisation</a:t>
            </a:r>
            <a:r>
              <a:rPr lang="en-GB" sz="2600" dirty="0">
                <a:solidFill>
                  <a:srgbClr val="6076B4"/>
                </a:solidFill>
                <a:latin typeface="Cambria"/>
              </a:rPr>
              <a:t> can be distinguished from ‘apparent’ </a:t>
            </a:r>
            <a:r>
              <a:rPr lang="en-GB" sz="2600" dirty="0" err="1">
                <a:solidFill>
                  <a:srgbClr val="6076B4"/>
                </a:solidFill>
                <a:latin typeface="Cambria"/>
              </a:rPr>
              <a:t>grammaticalisation</a:t>
            </a:r>
            <a:r>
              <a:rPr lang="en-GB" sz="2600" dirty="0">
                <a:solidFill>
                  <a:srgbClr val="6076B4"/>
                </a:solidFill>
                <a:latin typeface="Cambria"/>
              </a:rPr>
              <a:t> in the sense of </a:t>
            </a:r>
            <a:r>
              <a:rPr lang="en-GB" sz="2600" dirty="0" err="1">
                <a:solidFill>
                  <a:srgbClr val="6076B4"/>
                </a:solidFill>
                <a:latin typeface="Cambria"/>
              </a:rPr>
              <a:t>Bruyn</a:t>
            </a:r>
            <a:r>
              <a:rPr lang="en-GB" sz="2600" dirty="0">
                <a:solidFill>
                  <a:srgbClr val="6076B4"/>
                </a:solidFill>
                <a:latin typeface="Cambria"/>
              </a:rPr>
              <a:t> (2009)</a:t>
            </a:r>
          </a:p>
          <a:p>
            <a:r>
              <a:rPr lang="en-GB" sz="2600" dirty="0">
                <a:solidFill>
                  <a:srgbClr val="6076B4"/>
                </a:solidFill>
                <a:latin typeface="Cambria"/>
              </a:rPr>
              <a:t>Apparent </a:t>
            </a:r>
            <a:r>
              <a:rPr lang="en-GB" sz="2600" dirty="0" err="1">
                <a:solidFill>
                  <a:srgbClr val="6076B4"/>
                </a:solidFill>
                <a:latin typeface="Cambria"/>
              </a:rPr>
              <a:t>grammaticalisation</a:t>
            </a:r>
            <a:r>
              <a:rPr lang="en-GB" sz="2600" dirty="0">
                <a:solidFill>
                  <a:srgbClr val="6076B4"/>
                </a:solidFill>
                <a:latin typeface="Cambria"/>
              </a:rPr>
              <a:t> is a type of substrate influence, a process that Heine &amp; </a:t>
            </a:r>
            <a:r>
              <a:rPr lang="en-GB" sz="2600" dirty="0" err="1">
                <a:solidFill>
                  <a:srgbClr val="6076B4"/>
                </a:solidFill>
                <a:latin typeface="Cambria"/>
              </a:rPr>
              <a:t>Kuteva</a:t>
            </a:r>
            <a:r>
              <a:rPr lang="en-GB" sz="2600" dirty="0">
                <a:solidFill>
                  <a:srgbClr val="6076B4"/>
                </a:solidFill>
                <a:latin typeface="Cambria"/>
              </a:rPr>
              <a:t> (2005) call ‘polysemy copying’: copying the beginning and end stages of the </a:t>
            </a:r>
            <a:r>
              <a:rPr lang="en-GB" sz="2600" dirty="0" err="1">
                <a:solidFill>
                  <a:srgbClr val="6076B4"/>
                </a:solidFill>
                <a:latin typeface="Cambria"/>
              </a:rPr>
              <a:t>grammaticalisation</a:t>
            </a:r>
            <a:r>
              <a:rPr lang="en-GB" sz="2600" dirty="0">
                <a:solidFill>
                  <a:srgbClr val="6076B4"/>
                </a:solidFill>
                <a:latin typeface="Cambria"/>
              </a:rPr>
              <a:t> chain in the substrate language(s), and mapping them onto corresponding categories in the pidgin/creole language </a:t>
            </a:r>
          </a:p>
        </p:txBody>
      </p:sp>
    </p:spTree>
    <p:extLst>
      <p:ext uri="{BB962C8B-B14F-4D97-AF65-F5344CB8AC3E}">
        <p14:creationId xmlns:p14="http://schemas.microsoft.com/office/powerpoint/2010/main" val="25106440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93800"/>
          </a:xfrm>
        </p:spPr>
        <p:txBody>
          <a:bodyPr/>
          <a:lstStyle/>
          <a:p>
            <a:pPr>
              <a:lnSpc>
                <a:spcPct val="100000"/>
              </a:lnSpc>
            </a:pPr>
            <a:r>
              <a:rPr lang="en-US" sz="3600" dirty="0">
                <a:solidFill>
                  <a:schemeClr val="accent1"/>
                </a:solidFill>
                <a:latin typeface="Cambria"/>
              </a:rPr>
              <a:t>Grammatical constructions: GIVE </a:t>
            </a:r>
            <a:r>
              <a:rPr lang="en-US" sz="3600" dirty="0" err="1">
                <a:solidFill>
                  <a:schemeClr val="accent1"/>
                </a:solidFill>
                <a:latin typeface="Cambria"/>
              </a:rPr>
              <a:t>ditransitives</a:t>
            </a:r>
            <a:endParaRPr lang="en-GB" sz="3600" dirty="0">
              <a:solidFill>
                <a:schemeClr val="accent1"/>
              </a:solidFill>
              <a:latin typeface="Cambria"/>
            </a:endParaRPr>
          </a:p>
        </p:txBody>
      </p:sp>
      <p:sp>
        <p:nvSpPr>
          <p:cNvPr id="3" name="Content Placeholder 2"/>
          <p:cNvSpPr>
            <a:spLocks noGrp="1"/>
          </p:cNvSpPr>
          <p:nvPr>
            <p:ph idx="1"/>
          </p:nvPr>
        </p:nvSpPr>
        <p:spPr>
          <a:xfrm>
            <a:off x="457200" y="1193800"/>
            <a:ext cx="6008077" cy="5499100"/>
          </a:xfrm>
        </p:spPr>
        <p:txBody>
          <a:bodyPr>
            <a:normAutofit/>
          </a:bodyPr>
          <a:lstStyle/>
          <a:p>
            <a:r>
              <a:rPr lang="en-US" dirty="0">
                <a:solidFill>
                  <a:srgbClr val="6076B4"/>
                </a:solidFill>
                <a:latin typeface="Cambria"/>
                <a:cs typeface="Cambria"/>
              </a:rPr>
              <a:t>According to </a:t>
            </a:r>
            <a:r>
              <a:rPr lang="en-US" dirty="0" err="1">
                <a:solidFill>
                  <a:srgbClr val="6076B4"/>
                </a:solidFill>
                <a:latin typeface="Cambria"/>
                <a:cs typeface="Cambria"/>
              </a:rPr>
              <a:t>Schröder</a:t>
            </a:r>
            <a:r>
              <a:rPr lang="en-US" dirty="0">
                <a:solidFill>
                  <a:srgbClr val="6076B4"/>
                </a:solidFill>
                <a:latin typeface="Cambria"/>
                <a:cs typeface="Cambria"/>
              </a:rPr>
              <a:t> (2013), in the case of GIVE </a:t>
            </a:r>
            <a:r>
              <a:rPr lang="en-US" dirty="0" err="1">
                <a:solidFill>
                  <a:srgbClr val="6076B4"/>
                </a:solidFill>
                <a:latin typeface="Cambria"/>
                <a:cs typeface="Cambria"/>
              </a:rPr>
              <a:t>ditransitives</a:t>
            </a:r>
            <a:r>
              <a:rPr lang="en-US" dirty="0">
                <a:solidFill>
                  <a:srgbClr val="6076B4"/>
                </a:solidFill>
                <a:latin typeface="Cambria"/>
                <a:cs typeface="Cambria"/>
              </a:rPr>
              <a:t>, CPE speakers </a:t>
            </a:r>
            <a:r>
              <a:rPr lang="en-US" dirty="0" err="1">
                <a:solidFill>
                  <a:srgbClr val="6076B4"/>
                </a:solidFill>
                <a:latin typeface="Cambria"/>
                <a:cs typeface="Cambria"/>
              </a:rPr>
              <a:t>favour</a:t>
            </a:r>
            <a:r>
              <a:rPr lang="en-US" dirty="0">
                <a:solidFill>
                  <a:srgbClr val="6076B4"/>
                </a:solidFill>
                <a:latin typeface="Cambria"/>
                <a:cs typeface="Cambria"/>
              </a:rPr>
              <a:t> the indirect-object construction (DAT, 70%) over the double-object construction (DOC, 30%)</a:t>
            </a:r>
            <a:endParaRPr lang="en-GB" dirty="0">
              <a:solidFill>
                <a:srgbClr val="6076B4"/>
              </a:solidFill>
              <a:latin typeface="Cambria"/>
              <a:cs typeface="Cambria"/>
            </a:endParaRPr>
          </a:p>
          <a:p>
            <a:pPr marL="0" indent="0">
              <a:buNone/>
            </a:pPr>
            <a:r>
              <a:rPr lang="en-US" sz="2000" dirty="0">
                <a:solidFill>
                  <a:srgbClr val="6076B4"/>
                </a:solidFill>
                <a:latin typeface="Cambria"/>
                <a:cs typeface="Cambria"/>
              </a:rPr>
              <a:t>(DAT)	</a:t>
            </a:r>
            <a:r>
              <a:rPr lang="en-US" sz="2000" i="1" dirty="0">
                <a:solidFill>
                  <a:srgbClr val="6076B4"/>
                </a:solidFill>
                <a:latin typeface="Cambria"/>
                <a:cs typeface="Cambria"/>
              </a:rPr>
              <a:t>a don bai </a:t>
            </a:r>
            <a:r>
              <a:rPr lang="en-US" sz="2000" i="1" dirty="0" err="1">
                <a:solidFill>
                  <a:srgbClr val="6076B4"/>
                </a:solidFill>
                <a:latin typeface="Cambria"/>
                <a:cs typeface="Cambria"/>
              </a:rPr>
              <a:t>som</a:t>
            </a:r>
            <a:r>
              <a:rPr lang="en-US" sz="2000" i="1" dirty="0">
                <a:solidFill>
                  <a:srgbClr val="6076B4"/>
                </a:solidFill>
                <a:latin typeface="Cambria"/>
                <a:cs typeface="Cambria"/>
              </a:rPr>
              <a:t> </a:t>
            </a:r>
            <a:r>
              <a:rPr lang="en-US" sz="2000" i="1" dirty="0" err="1">
                <a:solidFill>
                  <a:srgbClr val="6076B4"/>
                </a:solidFill>
                <a:latin typeface="Cambria"/>
                <a:cs typeface="Cambria"/>
              </a:rPr>
              <a:t>buk</a:t>
            </a:r>
            <a:r>
              <a:rPr lang="en-US" sz="2000" i="1" dirty="0">
                <a:solidFill>
                  <a:srgbClr val="6076B4"/>
                </a:solidFill>
                <a:latin typeface="Cambria"/>
                <a:cs typeface="Cambria"/>
              </a:rPr>
              <a:t> dem foe </a:t>
            </a:r>
            <a:r>
              <a:rPr lang="en-US" sz="2000" i="1" dirty="0" err="1">
                <a:solidFill>
                  <a:srgbClr val="6076B4"/>
                </a:solidFill>
                <a:latin typeface="Cambria"/>
                <a:cs typeface="Cambria"/>
              </a:rPr>
              <a:t>yu</a:t>
            </a:r>
            <a:endParaRPr lang="en-GB" sz="2000" i="1" baseline="30000" dirty="0">
              <a:solidFill>
                <a:srgbClr val="6076B4"/>
              </a:solidFill>
              <a:latin typeface="Cambria"/>
              <a:cs typeface="Cambria"/>
            </a:endParaRPr>
          </a:p>
          <a:p>
            <a:pPr marL="0" indent="0">
              <a:buNone/>
            </a:pPr>
            <a:r>
              <a:rPr lang="en-US" sz="2000" dirty="0">
                <a:solidFill>
                  <a:srgbClr val="6076B4"/>
                </a:solidFill>
                <a:latin typeface="Cambria"/>
                <a:cs typeface="Cambria"/>
              </a:rPr>
              <a:t>	 ‘I have bought some books for you.’</a:t>
            </a:r>
            <a:endParaRPr lang="en-GB" sz="2000" dirty="0">
              <a:solidFill>
                <a:srgbClr val="6076B4"/>
              </a:solidFill>
              <a:latin typeface="Cambria"/>
              <a:cs typeface="Cambria"/>
            </a:endParaRPr>
          </a:p>
          <a:p>
            <a:pPr marL="0" indent="0">
              <a:buNone/>
            </a:pPr>
            <a:r>
              <a:rPr lang="en-US" sz="2000" dirty="0">
                <a:solidFill>
                  <a:srgbClr val="6076B4"/>
                </a:solidFill>
                <a:latin typeface="Cambria"/>
                <a:cs typeface="Cambria"/>
              </a:rPr>
              <a:t>(DOC)	</a:t>
            </a:r>
            <a:r>
              <a:rPr lang="en-US" sz="2000" i="1" dirty="0">
                <a:solidFill>
                  <a:srgbClr val="6076B4"/>
                </a:solidFill>
                <a:latin typeface="Cambria"/>
                <a:cs typeface="Cambria"/>
              </a:rPr>
              <a:t>a don bai </a:t>
            </a:r>
            <a:r>
              <a:rPr lang="en-US" sz="2000" i="1" dirty="0" err="1">
                <a:solidFill>
                  <a:srgbClr val="6076B4"/>
                </a:solidFill>
                <a:latin typeface="Cambria"/>
                <a:cs typeface="Cambria"/>
              </a:rPr>
              <a:t>yu</a:t>
            </a:r>
            <a:r>
              <a:rPr lang="en-US" sz="2000" i="1" dirty="0">
                <a:solidFill>
                  <a:srgbClr val="6076B4"/>
                </a:solidFill>
                <a:latin typeface="Cambria"/>
                <a:cs typeface="Cambria"/>
              </a:rPr>
              <a:t> </a:t>
            </a:r>
            <a:r>
              <a:rPr lang="en-US" sz="2000" i="1" dirty="0" err="1">
                <a:solidFill>
                  <a:srgbClr val="6076B4"/>
                </a:solidFill>
                <a:latin typeface="Cambria"/>
                <a:cs typeface="Cambria"/>
              </a:rPr>
              <a:t>som</a:t>
            </a:r>
            <a:r>
              <a:rPr lang="en-US" sz="2000" i="1" dirty="0">
                <a:solidFill>
                  <a:srgbClr val="6076B4"/>
                </a:solidFill>
                <a:latin typeface="Cambria"/>
                <a:cs typeface="Cambria"/>
              </a:rPr>
              <a:t> </a:t>
            </a:r>
            <a:r>
              <a:rPr lang="en-US" sz="2000" i="1" dirty="0" err="1">
                <a:solidFill>
                  <a:srgbClr val="6076B4"/>
                </a:solidFill>
                <a:latin typeface="Cambria"/>
                <a:cs typeface="Cambria"/>
              </a:rPr>
              <a:t>buk</a:t>
            </a:r>
            <a:r>
              <a:rPr lang="en-US" sz="2000" i="1" dirty="0">
                <a:solidFill>
                  <a:srgbClr val="6076B4"/>
                </a:solidFill>
                <a:latin typeface="Cambria"/>
                <a:cs typeface="Cambria"/>
              </a:rPr>
              <a:t> dem 	</a:t>
            </a:r>
            <a:endParaRPr lang="en-GB" sz="2000" i="1" baseline="30000" dirty="0">
              <a:solidFill>
                <a:srgbClr val="6076B4"/>
              </a:solidFill>
              <a:latin typeface="Cambria"/>
              <a:cs typeface="Cambria"/>
            </a:endParaRPr>
          </a:p>
          <a:p>
            <a:pPr marL="0" indent="0">
              <a:buNone/>
            </a:pPr>
            <a:r>
              <a:rPr lang="en-US" sz="2000" dirty="0">
                <a:solidFill>
                  <a:srgbClr val="6076B4"/>
                </a:solidFill>
                <a:latin typeface="Cambria"/>
                <a:cs typeface="Cambria"/>
              </a:rPr>
              <a:t>	‘I have bought you some books.’</a:t>
            </a:r>
            <a:endParaRPr lang="en-GB" sz="2000" dirty="0">
              <a:solidFill>
                <a:srgbClr val="6076B4"/>
              </a:solidFill>
              <a:latin typeface="Cambria"/>
              <a:cs typeface="Cambria"/>
            </a:endParaRPr>
          </a:p>
          <a:p>
            <a:r>
              <a:rPr lang="en-GB" dirty="0">
                <a:solidFill>
                  <a:srgbClr val="6076B4"/>
                </a:solidFill>
                <a:latin typeface="Cambria"/>
              </a:rPr>
              <a:t>Searches in our CPE corpus, however, suggest the opposite pattern: for GIVE </a:t>
            </a:r>
            <a:r>
              <a:rPr lang="en-GB" dirty="0" err="1">
                <a:solidFill>
                  <a:srgbClr val="6076B4"/>
                </a:solidFill>
                <a:latin typeface="Cambria"/>
              </a:rPr>
              <a:t>ditransitives</a:t>
            </a:r>
            <a:r>
              <a:rPr lang="en-GB" dirty="0">
                <a:solidFill>
                  <a:srgbClr val="6076B4"/>
                </a:solidFill>
                <a:latin typeface="Cambria"/>
              </a:rPr>
              <a:t>, DOC is the preferred pattern (74%) over DAT (26%)</a:t>
            </a:r>
            <a:endParaRPr lang="en-US" dirty="0">
              <a:solidFill>
                <a:srgbClr val="6076B4"/>
              </a:solidFill>
              <a:latin typeface="Cambria"/>
            </a:endParaRPr>
          </a:p>
        </p:txBody>
      </p:sp>
      <p:graphicFrame>
        <p:nvGraphicFramePr>
          <p:cNvPr id="4" name="Chart 3">
            <a:extLst>
              <a:ext uri="{FF2B5EF4-FFF2-40B4-BE49-F238E27FC236}">
                <a16:creationId xmlns:a16="http://schemas.microsoft.com/office/drawing/2014/main" id="{00000000-0008-0000-0100-000003000000}"/>
              </a:ext>
            </a:extLst>
          </p:cNvPr>
          <p:cNvGraphicFramePr>
            <a:graphicFrameLocks/>
          </p:cNvGraphicFramePr>
          <p:nvPr>
            <p:extLst>
              <p:ext uri="{D42A27DB-BD31-4B8C-83A1-F6EECF244321}">
                <p14:modId xmlns:p14="http://schemas.microsoft.com/office/powerpoint/2010/main" val="99765585"/>
              </p:ext>
            </p:extLst>
          </p:nvPr>
        </p:nvGraphicFramePr>
        <p:xfrm>
          <a:off x="6465277" y="1267066"/>
          <a:ext cx="2678722" cy="23241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a:extLst>
              <a:ext uri="{FF2B5EF4-FFF2-40B4-BE49-F238E27FC236}">
                <a16:creationId xmlns:a16="http://schemas.microsoft.com/office/drawing/2014/main" id="{00000000-0008-0000-0100-000002000000}"/>
              </a:ext>
            </a:extLst>
          </p:cNvPr>
          <p:cNvGraphicFramePr>
            <a:graphicFrameLocks/>
          </p:cNvGraphicFramePr>
          <p:nvPr>
            <p:extLst>
              <p:ext uri="{D42A27DB-BD31-4B8C-83A1-F6EECF244321}">
                <p14:modId xmlns:p14="http://schemas.microsoft.com/office/powerpoint/2010/main" val="1055807269"/>
              </p:ext>
            </p:extLst>
          </p:nvPr>
        </p:nvGraphicFramePr>
        <p:xfrm>
          <a:off x="6465277" y="4533900"/>
          <a:ext cx="2678722" cy="2324100"/>
        </p:xfrm>
        <a:graphic>
          <a:graphicData uri="http://schemas.openxmlformats.org/drawingml/2006/chart">
            <c:chart xmlns:c="http://schemas.openxmlformats.org/drawingml/2006/chart" xmlns:r="http://schemas.openxmlformats.org/officeDocument/2006/relationships" r:id="rId4"/>
          </a:graphicData>
        </a:graphic>
      </p:graphicFrame>
      <p:sp>
        <p:nvSpPr>
          <p:cNvPr id="6" name="TextBox 5">
            <a:extLst>
              <a:ext uri="{FF2B5EF4-FFF2-40B4-BE49-F238E27FC236}">
                <a16:creationId xmlns:a16="http://schemas.microsoft.com/office/drawing/2014/main" id="{92763D23-B352-4C38-8630-82F6F6CD5B34}"/>
              </a:ext>
            </a:extLst>
          </p:cNvPr>
          <p:cNvSpPr txBox="1"/>
          <p:nvPr/>
        </p:nvSpPr>
        <p:spPr>
          <a:xfrm>
            <a:off x="3511550" y="6444218"/>
            <a:ext cx="1905000"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GB" dirty="0"/>
              <a:t>Ozon et al (2017)</a:t>
            </a:r>
          </a:p>
        </p:txBody>
      </p:sp>
    </p:spTree>
    <p:extLst>
      <p:ext uri="{BB962C8B-B14F-4D97-AF65-F5344CB8AC3E}">
        <p14:creationId xmlns:p14="http://schemas.microsoft.com/office/powerpoint/2010/main" val="17996099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93800"/>
          </a:xfrm>
        </p:spPr>
        <p:txBody>
          <a:bodyPr/>
          <a:lstStyle/>
          <a:p>
            <a:pPr>
              <a:lnSpc>
                <a:spcPct val="100000"/>
              </a:lnSpc>
            </a:pPr>
            <a:r>
              <a:rPr lang="en-US" sz="3600" dirty="0">
                <a:solidFill>
                  <a:schemeClr val="accent1"/>
                </a:solidFill>
                <a:latin typeface="Cambria"/>
              </a:rPr>
              <a:t>Grammatical constructions: GIVE </a:t>
            </a:r>
            <a:r>
              <a:rPr lang="en-US" sz="3600" dirty="0" err="1">
                <a:solidFill>
                  <a:schemeClr val="accent1"/>
                </a:solidFill>
                <a:latin typeface="Cambria"/>
              </a:rPr>
              <a:t>ditransitives</a:t>
            </a:r>
            <a:endParaRPr lang="en-GB" sz="3600" dirty="0">
              <a:solidFill>
                <a:schemeClr val="accent1"/>
              </a:solidFill>
              <a:latin typeface="Cambria"/>
            </a:endParaRPr>
          </a:p>
        </p:txBody>
      </p:sp>
      <p:sp>
        <p:nvSpPr>
          <p:cNvPr id="3" name="Content Placeholder 2"/>
          <p:cNvSpPr>
            <a:spLocks noGrp="1"/>
          </p:cNvSpPr>
          <p:nvPr>
            <p:ph idx="1"/>
          </p:nvPr>
        </p:nvSpPr>
        <p:spPr>
          <a:xfrm>
            <a:off x="457200" y="1193800"/>
            <a:ext cx="4483100" cy="5499100"/>
          </a:xfrm>
        </p:spPr>
        <p:txBody>
          <a:bodyPr>
            <a:normAutofit/>
          </a:bodyPr>
          <a:lstStyle/>
          <a:p>
            <a:r>
              <a:rPr lang="en-GB" dirty="0">
                <a:solidFill>
                  <a:srgbClr val="6076B4"/>
                </a:solidFill>
                <a:latin typeface="Cambria"/>
              </a:rPr>
              <a:t>CPE speakers’ preference for the DOC pattern mirrors that of speakers in ICE-NIGERIA</a:t>
            </a:r>
          </a:p>
          <a:p>
            <a:endParaRPr lang="en-GB" dirty="0">
              <a:solidFill>
                <a:srgbClr val="6076B4"/>
              </a:solidFill>
              <a:latin typeface="Cambria"/>
            </a:endParaRPr>
          </a:p>
          <a:p>
            <a:r>
              <a:rPr lang="en-GB" dirty="0">
                <a:solidFill>
                  <a:srgbClr val="6076B4"/>
                </a:solidFill>
                <a:latin typeface="Cambria"/>
              </a:rPr>
              <a:t>But CCE results patterns quite closely with the written component of ICE-NIGERIA </a:t>
            </a:r>
          </a:p>
          <a:p>
            <a:endParaRPr lang="en-GB" dirty="0">
              <a:solidFill>
                <a:srgbClr val="6076B4"/>
              </a:solidFill>
              <a:latin typeface="Cambria"/>
            </a:endParaRPr>
          </a:p>
          <a:p>
            <a:r>
              <a:rPr lang="en-GB" dirty="0">
                <a:solidFill>
                  <a:srgbClr val="6076B4"/>
                </a:solidFill>
                <a:latin typeface="Cambria"/>
              </a:rPr>
              <a:t>The findings correlate not with </a:t>
            </a:r>
            <a:r>
              <a:rPr lang="en-GB" i="1" dirty="0">
                <a:solidFill>
                  <a:srgbClr val="6076B4"/>
                </a:solidFill>
                <a:latin typeface="Cambria"/>
              </a:rPr>
              <a:t>region</a:t>
            </a:r>
            <a:r>
              <a:rPr lang="en-GB" dirty="0">
                <a:solidFill>
                  <a:srgbClr val="6076B4"/>
                </a:solidFill>
                <a:latin typeface="Cambria"/>
              </a:rPr>
              <a:t>, but rather with </a:t>
            </a:r>
            <a:r>
              <a:rPr lang="en-GB" i="1" dirty="0">
                <a:solidFill>
                  <a:srgbClr val="6076B4"/>
                </a:solidFill>
                <a:latin typeface="Cambria"/>
              </a:rPr>
              <a:t>mode of communication</a:t>
            </a:r>
            <a:r>
              <a:rPr lang="en-GB" dirty="0">
                <a:solidFill>
                  <a:srgbClr val="6076B4"/>
                </a:solidFill>
                <a:latin typeface="Cambria"/>
              </a:rPr>
              <a:t> (spoken vs. written) </a:t>
            </a:r>
            <a:endParaRPr lang="en-US" dirty="0">
              <a:solidFill>
                <a:srgbClr val="6076B4"/>
              </a:solidFill>
              <a:latin typeface="Cambria"/>
            </a:endParaRPr>
          </a:p>
        </p:txBody>
      </p:sp>
      <p:pic>
        <p:nvPicPr>
          <p:cNvPr id="5" name="Picture 4">
            <a:extLst>
              <a:ext uri="{FF2B5EF4-FFF2-40B4-BE49-F238E27FC236}">
                <a16:creationId xmlns:a16="http://schemas.microsoft.com/office/drawing/2014/main" id="{3F6023F6-83E6-40BF-80E5-C522D3BB8A2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75605" y="1238250"/>
            <a:ext cx="3425190" cy="2628900"/>
          </a:xfrm>
          <a:prstGeom prst="rect">
            <a:avLst/>
          </a:prstGeom>
        </p:spPr>
      </p:pic>
      <p:pic>
        <p:nvPicPr>
          <p:cNvPr id="7" name="Picture 6" descr="A screenshot of a cell phone&#10;&#10;Description automatically generated">
            <a:extLst>
              <a:ext uri="{FF2B5EF4-FFF2-40B4-BE49-F238E27FC236}">
                <a16:creationId xmlns:a16="http://schemas.microsoft.com/office/drawing/2014/main" id="{AEC8E4E7-8D06-4AEA-A1F8-E1DECB40B78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29885" y="4140200"/>
            <a:ext cx="3470910" cy="2552700"/>
          </a:xfrm>
          <a:prstGeom prst="rect">
            <a:avLst/>
          </a:prstGeom>
        </p:spPr>
      </p:pic>
      <p:sp>
        <p:nvSpPr>
          <p:cNvPr id="8" name="TextBox 7">
            <a:extLst>
              <a:ext uri="{FF2B5EF4-FFF2-40B4-BE49-F238E27FC236}">
                <a16:creationId xmlns:a16="http://schemas.microsoft.com/office/drawing/2014/main" id="{479429EA-FC98-4737-B6CC-FA09FE436789}"/>
              </a:ext>
            </a:extLst>
          </p:cNvPr>
          <p:cNvSpPr txBox="1"/>
          <p:nvPr/>
        </p:nvSpPr>
        <p:spPr>
          <a:xfrm>
            <a:off x="3511550" y="6444218"/>
            <a:ext cx="2082800"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GB" dirty="0"/>
              <a:t>Ozon et al (2017)</a:t>
            </a:r>
          </a:p>
        </p:txBody>
      </p:sp>
    </p:spTree>
    <p:extLst>
      <p:ext uri="{BB962C8B-B14F-4D97-AF65-F5344CB8AC3E}">
        <p14:creationId xmlns:p14="http://schemas.microsoft.com/office/powerpoint/2010/main" val="14085677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23950"/>
          </a:xfrm>
        </p:spPr>
        <p:txBody>
          <a:bodyPr/>
          <a:lstStyle/>
          <a:p>
            <a:pPr>
              <a:lnSpc>
                <a:spcPct val="100000"/>
              </a:lnSpc>
            </a:pPr>
            <a:r>
              <a:rPr lang="en-US" sz="3600" dirty="0">
                <a:solidFill>
                  <a:schemeClr val="accent1"/>
                </a:solidFill>
                <a:latin typeface="Cambria"/>
                <a:cs typeface="Cambria"/>
              </a:rPr>
              <a:t>Lexis: </a:t>
            </a:r>
            <a:r>
              <a:rPr lang="en-GB" sz="3600" dirty="0">
                <a:solidFill>
                  <a:schemeClr val="accent1"/>
                </a:solidFill>
                <a:latin typeface="Cambria"/>
              </a:rPr>
              <a:t>most frequent word/tag queries (CPE)</a:t>
            </a:r>
            <a:endParaRPr lang="en-GB" sz="3600" dirty="0">
              <a:uFillTx/>
            </a:endParaRPr>
          </a:p>
        </p:txBody>
      </p:sp>
      <p:sp>
        <p:nvSpPr>
          <p:cNvPr id="3" name="Content Placeholder 2"/>
          <p:cNvSpPr>
            <a:spLocks noGrp="1"/>
          </p:cNvSpPr>
          <p:nvPr>
            <p:ph sz="half" idx="2"/>
          </p:nvPr>
        </p:nvSpPr>
        <p:spPr>
          <a:xfrm>
            <a:off x="4648200" y="1223270"/>
            <a:ext cx="4038600" cy="4902894"/>
          </a:xfrm>
        </p:spPr>
        <p:txBody>
          <a:bodyPr>
            <a:normAutofit/>
          </a:bodyPr>
          <a:lstStyle/>
          <a:p>
            <a:pPr marL="0" indent="0">
              <a:buNone/>
            </a:pPr>
            <a:r>
              <a:rPr lang="en-GB" dirty="0">
                <a:solidFill>
                  <a:srgbClr val="6076B4"/>
                </a:solidFill>
                <a:uFillTx/>
                <a:latin typeface="Cambria"/>
              </a:rPr>
              <a:t>Most frequent tags in spoken  CPE corpus</a:t>
            </a:r>
          </a:p>
          <a:p>
            <a:endParaRPr lang="en-GB" dirty="0">
              <a:uFillTx/>
            </a:endParaRPr>
          </a:p>
        </p:txBody>
      </p:sp>
      <p:sp>
        <p:nvSpPr>
          <p:cNvPr id="6" name="Content Placeholder 5"/>
          <p:cNvSpPr>
            <a:spLocks noGrp="1"/>
          </p:cNvSpPr>
          <p:nvPr>
            <p:ph sz="quarter" idx="13"/>
          </p:nvPr>
        </p:nvSpPr>
        <p:spPr>
          <a:xfrm>
            <a:off x="365760" y="1223586"/>
            <a:ext cx="4041648" cy="4902894"/>
          </a:xfrm>
        </p:spPr>
        <p:txBody>
          <a:bodyPr/>
          <a:lstStyle/>
          <a:p>
            <a:pPr marL="0" indent="0">
              <a:buNone/>
            </a:pPr>
            <a:r>
              <a:rPr lang="en-GB" dirty="0">
                <a:solidFill>
                  <a:srgbClr val="6076B4"/>
                </a:solidFill>
                <a:uFillTx/>
                <a:latin typeface="Cambria"/>
              </a:rPr>
              <a:t>Most frequent words in spoken CPE corpus</a:t>
            </a:r>
          </a:p>
          <a:p>
            <a:endParaRPr lang="en-GB" dirty="0">
              <a:uFillTx/>
            </a:endParaRPr>
          </a:p>
        </p:txBody>
      </p:sp>
      <p:pic>
        <p:nvPicPr>
          <p:cNvPr id="5" name="Picture 4"/>
          <p:cNvPicPr>
            <a:picLocks noChangeAspect="1"/>
          </p:cNvPicPr>
          <p:nvPr/>
        </p:nvPicPr>
        <p:blipFill>
          <a:blip r:embed="rId3" cstate="email"/>
          <a:stretch>
            <a:fillRect/>
          </a:stretch>
        </p:blipFill>
        <p:spPr>
          <a:xfrm>
            <a:off x="349551" y="2565582"/>
            <a:ext cx="3841770" cy="3877748"/>
          </a:xfrm>
          <a:prstGeom prst="rect">
            <a:avLst/>
          </a:prstGeom>
        </p:spPr>
      </p:pic>
      <p:pic>
        <p:nvPicPr>
          <p:cNvPr id="11" name="Picture 10"/>
          <p:cNvPicPr>
            <a:picLocks noChangeAspect="1"/>
          </p:cNvPicPr>
          <p:nvPr/>
        </p:nvPicPr>
        <p:blipFill>
          <a:blip r:embed="rId4" cstate="email"/>
          <a:stretch>
            <a:fillRect/>
          </a:stretch>
        </p:blipFill>
        <p:spPr>
          <a:xfrm>
            <a:off x="4770120" y="2565581"/>
            <a:ext cx="3733800" cy="3894971"/>
          </a:xfrm>
          <a:prstGeom prst="rect">
            <a:avLst/>
          </a:prstGeom>
        </p:spPr>
      </p:pic>
      <p:sp>
        <p:nvSpPr>
          <p:cNvPr id="7" name="TextBox 6">
            <a:extLst>
              <a:ext uri="{FF2B5EF4-FFF2-40B4-BE49-F238E27FC236}">
                <a16:creationId xmlns:a16="http://schemas.microsoft.com/office/drawing/2014/main" id="{2B5D3D48-3FEF-4CA2-8F85-FC19B7E72157}"/>
              </a:ext>
            </a:extLst>
          </p:cNvPr>
          <p:cNvSpPr txBox="1"/>
          <p:nvPr/>
        </p:nvSpPr>
        <p:spPr>
          <a:xfrm>
            <a:off x="3511550" y="6444218"/>
            <a:ext cx="2038350"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GB" dirty="0"/>
              <a:t>Ozon et al (2019)</a:t>
            </a:r>
          </a:p>
        </p:txBody>
      </p:sp>
      <p:sp>
        <p:nvSpPr>
          <p:cNvPr id="4" name="Oval 3">
            <a:extLst>
              <a:ext uri="{FF2B5EF4-FFF2-40B4-BE49-F238E27FC236}">
                <a16:creationId xmlns:a16="http://schemas.microsoft.com/office/drawing/2014/main" id="{D1FD143F-369B-496C-AD86-A978FE20D641}"/>
              </a:ext>
            </a:extLst>
          </p:cNvPr>
          <p:cNvSpPr/>
          <p:nvPr/>
        </p:nvSpPr>
        <p:spPr>
          <a:xfrm>
            <a:off x="1022400" y="2880000"/>
            <a:ext cx="417600" cy="403200"/>
          </a:xfrm>
          <a:prstGeom prst="ellipse">
            <a:avLst/>
          </a:prstGeom>
          <a:noFill/>
          <a:ln w="12700"/>
        </p:spPr>
        <p:style>
          <a:lnRef idx="1">
            <a:schemeClr val="accent1"/>
          </a:lnRef>
          <a:fillRef idx="1">
            <a:schemeClr val="accent1"/>
          </a:fillRef>
          <a:effectRef idx="1">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82EAF6F1-3920-4ECC-BC04-14AD7BA8CB1A}"/>
              </a:ext>
            </a:extLst>
          </p:cNvPr>
          <p:cNvSpPr/>
          <p:nvPr/>
        </p:nvSpPr>
        <p:spPr>
          <a:xfrm>
            <a:off x="1030800" y="4278000"/>
            <a:ext cx="417600" cy="403200"/>
          </a:xfrm>
          <a:prstGeom prst="ellipse">
            <a:avLst/>
          </a:prstGeom>
          <a:noFill/>
          <a:ln w="12700"/>
        </p:spPr>
        <p:style>
          <a:lnRef idx="1">
            <a:schemeClr val="accent1"/>
          </a:lnRef>
          <a:fillRef idx="1">
            <a:schemeClr val="accent1"/>
          </a:fillRef>
          <a:effectRef idx="1">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DA6B7AB2-D34E-424F-8B0F-DC326CAC3A4A}"/>
              </a:ext>
            </a:extLst>
          </p:cNvPr>
          <p:cNvSpPr/>
          <p:nvPr/>
        </p:nvSpPr>
        <p:spPr>
          <a:xfrm>
            <a:off x="1023600" y="4652400"/>
            <a:ext cx="417600" cy="403200"/>
          </a:xfrm>
          <a:prstGeom prst="ellipse">
            <a:avLst/>
          </a:prstGeom>
          <a:noFill/>
          <a:ln w="12700"/>
        </p:spPr>
        <p:style>
          <a:lnRef idx="1">
            <a:schemeClr val="accent1"/>
          </a:lnRef>
          <a:fillRef idx="1">
            <a:schemeClr val="accent1"/>
          </a:fillRef>
          <a:effectRef idx="1">
            <a:schemeClr val="accent1"/>
          </a:effectRef>
          <a:fontRef idx="minor">
            <a:schemeClr val="lt1"/>
          </a:fontRef>
        </p:style>
        <p:txBody>
          <a:bodyPr rtlCol="0" anchor="ctr"/>
          <a:lstStyle/>
          <a:p>
            <a:pPr algn="ctr"/>
            <a:endParaRPr lang="en-GB"/>
          </a:p>
        </p:txBody>
      </p:sp>
      <p:sp>
        <p:nvSpPr>
          <p:cNvPr id="12" name="Oval 11">
            <a:extLst>
              <a:ext uri="{FF2B5EF4-FFF2-40B4-BE49-F238E27FC236}">
                <a16:creationId xmlns:a16="http://schemas.microsoft.com/office/drawing/2014/main" id="{E1C75252-86B2-42A3-B3C7-6F4FEA9FF4B8}"/>
              </a:ext>
            </a:extLst>
          </p:cNvPr>
          <p:cNvSpPr/>
          <p:nvPr/>
        </p:nvSpPr>
        <p:spPr>
          <a:xfrm>
            <a:off x="1030800" y="5343600"/>
            <a:ext cx="417600" cy="403200"/>
          </a:xfrm>
          <a:prstGeom prst="ellipse">
            <a:avLst/>
          </a:prstGeom>
          <a:noFill/>
          <a:ln w="12700"/>
        </p:spPr>
        <p:style>
          <a:lnRef idx="1">
            <a:schemeClr val="accent1"/>
          </a:lnRef>
          <a:fillRef idx="1">
            <a:schemeClr val="accent1"/>
          </a:fillRef>
          <a:effectRef idx="1">
            <a:schemeClr val="accent1"/>
          </a:effectRef>
          <a:fontRef idx="minor">
            <a:schemeClr val="lt1"/>
          </a:fontRef>
        </p:style>
        <p:txBody>
          <a:bodyPr rtlCol="0" anchor="ctr"/>
          <a:lstStyle/>
          <a:p>
            <a:pPr algn="ctr"/>
            <a:endParaRPr lang="en-GB"/>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nimBg="1"/>
      <p:bldP spid="10" grpId="0" animBg="1"/>
      <p:bldP spid="1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04900"/>
          </a:xfrm>
        </p:spPr>
        <p:txBody>
          <a:bodyPr/>
          <a:lstStyle/>
          <a:p>
            <a:pPr lvl="0">
              <a:lnSpc>
                <a:spcPct val="100000"/>
              </a:lnSpc>
            </a:pPr>
            <a:r>
              <a:rPr lang="en-US" sz="3600" dirty="0">
                <a:solidFill>
                  <a:schemeClr val="accent1"/>
                </a:solidFill>
                <a:latin typeface="Cambria"/>
              </a:rPr>
              <a:t>Lexis: </a:t>
            </a:r>
            <a:r>
              <a:rPr lang="en-GB" sz="3600" dirty="0">
                <a:solidFill>
                  <a:schemeClr val="accent1"/>
                </a:solidFill>
                <a:latin typeface="Cambria"/>
              </a:rPr>
              <a:t>most frequent word queries </a:t>
            </a:r>
            <a:br>
              <a:rPr lang="en-GB" sz="3600" dirty="0">
                <a:solidFill>
                  <a:schemeClr val="accent1"/>
                </a:solidFill>
                <a:latin typeface="Cambria"/>
              </a:rPr>
            </a:br>
            <a:r>
              <a:rPr lang="en-GB" sz="3600" dirty="0">
                <a:solidFill>
                  <a:schemeClr val="accent1"/>
                </a:solidFill>
                <a:latin typeface="Cambria"/>
              </a:rPr>
              <a:t>(CPE, CCE, ICE-NIGERIA)</a:t>
            </a:r>
            <a:endParaRPr lang="en-US" sz="3600" dirty="0">
              <a:solidFill>
                <a:schemeClr val="accent1"/>
              </a:solidFill>
              <a:latin typeface="Cambria"/>
            </a:endParaRPr>
          </a:p>
        </p:txBody>
      </p:sp>
      <p:sp>
        <p:nvSpPr>
          <p:cNvPr id="3" name="Content Placeholder 2"/>
          <p:cNvSpPr>
            <a:spLocks noGrp="1"/>
          </p:cNvSpPr>
          <p:nvPr>
            <p:ph idx="1"/>
          </p:nvPr>
        </p:nvSpPr>
        <p:spPr>
          <a:xfrm>
            <a:off x="457200" y="1600201"/>
            <a:ext cx="8229600" cy="651412"/>
          </a:xfrm>
        </p:spPr>
        <p:txBody>
          <a:bodyPr>
            <a:normAutofit/>
          </a:bodyPr>
          <a:lstStyle/>
          <a:p>
            <a:endParaRPr lang="en-GB" dirty="0">
              <a:uFillTx/>
            </a:endParaRPr>
          </a:p>
          <a:p>
            <a:pPr>
              <a:lnSpc>
                <a:spcPct val="90000"/>
              </a:lnSpc>
            </a:pPr>
            <a:endParaRPr lang="en-GB" dirty="0">
              <a:solidFill>
                <a:schemeClr val="accent1"/>
              </a:solidFill>
              <a:uFillTx/>
              <a:latin typeface="Cambria"/>
              <a:cs typeface="Cambria"/>
            </a:endParaRPr>
          </a:p>
          <a:p>
            <a:pPr>
              <a:lnSpc>
                <a:spcPct val="110000"/>
              </a:lnSpc>
            </a:pPr>
            <a:endParaRPr lang="en-GB" sz="3100" dirty="0">
              <a:solidFill>
                <a:schemeClr val="accent1"/>
              </a:solidFill>
              <a:uFillTx/>
              <a:latin typeface="Cambria"/>
              <a:cs typeface="Cambria"/>
            </a:endParaRPr>
          </a:p>
          <a:p>
            <a:endParaRPr lang="en-US" b="1" dirty="0">
              <a:solidFill>
                <a:schemeClr val="accent1"/>
              </a:solidFill>
              <a:uFillTx/>
              <a:latin typeface="Cambria"/>
              <a:cs typeface="Cambria"/>
            </a:endParaRPr>
          </a:p>
        </p:txBody>
      </p:sp>
      <p:sp>
        <p:nvSpPr>
          <p:cNvPr id="4" name="Rectangle 3">
            <a:extLst>
              <a:ext uri="{FF2B5EF4-FFF2-40B4-BE49-F238E27FC236}">
                <a16:creationId xmlns:a16="http://schemas.microsoft.com/office/drawing/2014/main" id="{42B667E9-7617-4361-BECC-52F7B1A03C64}"/>
              </a:ext>
            </a:extLst>
          </p:cNvPr>
          <p:cNvSpPr/>
          <p:nvPr/>
        </p:nvSpPr>
        <p:spPr>
          <a:xfrm>
            <a:off x="750276" y="1287781"/>
            <a:ext cx="7760677" cy="830997"/>
          </a:xfrm>
          <a:prstGeom prst="rect">
            <a:avLst/>
          </a:prstGeom>
        </p:spPr>
        <p:txBody>
          <a:bodyPr wrap="square">
            <a:spAutoFit/>
          </a:bodyPr>
          <a:lstStyle/>
          <a:p>
            <a:r>
              <a:rPr lang="en-GB" sz="2400" dirty="0">
                <a:solidFill>
                  <a:srgbClr val="6076B4"/>
                </a:solidFill>
                <a:latin typeface="Cambria"/>
              </a:rPr>
              <a:t>Most frequent words in spoken CPE, spoken ICE-NIGERIA and written Cameroon English</a:t>
            </a:r>
            <a:endParaRPr lang="en-GB" sz="2400" dirty="0"/>
          </a:p>
        </p:txBody>
      </p:sp>
      <p:pic>
        <p:nvPicPr>
          <p:cNvPr id="6" name="Picture 5" descr="A screenshot of a cell phone&#10;&#10;Description automatically generated">
            <a:extLst>
              <a:ext uri="{FF2B5EF4-FFF2-40B4-BE49-F238E27FC236}">
                <a16:creationId xmlns:a16="http://schemas.microsoft.com/office/drawing/2014/main" id="{AB5A72C6-884D-4F49-A5DA-AE9798DB13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4464" y="2100195"/>
            <a:ext cx="6855071" cy="4366769"/>
          </a:xfrm>
          <a:prstGeom prst="rect">
            <a:avLst/>
          </a:prstGeom>
        </p:spPr>
      </p:pic>
      <p:sp>
        <p:nvSpPr>
          <p:cNvPr id="7" name="TextBox 6">
            <a:extLst>
              <a:ext uri="{FF2B5EF4-FFF2-40B4-BE49-F238E27FC236}">
                <a16:creationId xmlns:a16="http://schemas.microsoft.com/office/drawing/2014/main" id="{17E369A3-0320-46AB-985E-91D71072D45F}"/>
              </a:ext>
            </a:extLst>
          </p:cNvPr>
          <p:cNvSpPr txBox="1"/>
          <p:nvPr/>
        </p:nvSpPr>
        <p:spPr>
          <a:xfrm>
            <a:off x="3511550" y="6463268"/>
            <a:ext cx="2038350"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GB" dirty="0"/>
              <a:t>Ozon et al (2017)</a:t>
            </a:r>
          </a:p>
        </p:txBody>
      </p:sp>
    </p:spTree>
    <p:extLst>
      <p:ext uri="{BB962C8B-B14F-4D97-AF65-F5344CB8AC3E}">
        <p14:creationId xmlns:p14="http://schemas.microsoft.com/office/powerpoint/2010/main" val="22744765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9509"/>
            <a:ext cx="8229600" cy="666750"/>
          </a:xfrm>
        </p:spPr>
        <p:txBody>
          <a:bodyPr/>
          <a:lstStyle/>
          <a:p>
            <a:pPr>
              <a:lnSpc>
                <a:spcPct val="100000"/>
              </a:lnSpc>
            </a:pPr>
            <a:r>
              <a:rPr lang="en-US" sz="3600" dirty="0">
                <a:solidFill>
                  <a:schemeClr val="accent1"/>
                </a:solidFill>
                <a:uFillTx/>
                <a:latin typeface="Cambria"/>
                <a:cs typeface="Cambria"/>
              </a:rPr>
              <a:t>Codeswitching</a:t>
            </a:r>
            <a:endParaRPr lang="en-GB" sz="3600" dirty="0">
              <a:solidFill>
                <a:schemeClr val="accent1"/>
              </a:solidFill>
              <a:uFillTx/>
              <a:latin typeface="Cambria"/>
            </a:endParaRPr>
          </a:p>
        </p:txBody>
      </p:sp>
      <p:sp>
        <p:nvSpPr>
          <p:cNvPr id="3" name="Content Placeholder 2"/>
          <p:cNvSpPr>
            <a:spLocks noGrp="1"/>
          </p:cNvSpPr>
          <p:nvPr>
            <p:ph idx="1"/>
          </p:nvPr>
        </p:nvSpPr>
        <p:spPr>
          <a:xfrm>
            <a:off x="457200" y="1198485"/>
            <a:ext cx="8229600" cy="4927679"/>
          </a:xfrm>
        </p:spPr>
        <p:txBody>
          <a:bodyPr>
            <a:normAutofit/>
          </a:bodyPr>
          <a:lstStyle/>
          <a:p>
            <a:r>
              <a:rPr lang="en-GB" dirty="0">
                <a:solidFill>
                  <a:srgbClr val="6076B4"/>
                </a:solidFill>
                <a:uFillTx/>
                <a:latin typeface="Cambria"/>
              </a:rPr>
              <a:t>The language of the corpus texts is CPE, with codeswitching into English, French, and indigenous Cameroonian languages </a:t>
            </a:r>
          </a:p>
          <a:p>
            <a:r>
              <a:rPr lang="en-GB" dirty="0">
                <a:solidFill>
                  <a:srgbClr val="6076B4"/>
                </a:solidFill>
                <a:uFillTx/>
                <a:latin typeface="Cambria"/>
              </a:rPr>
              <a:t>Instances of codeswitching can be identified by searching for the mark-up identifiers &lt;foreign&gt; and &lt;indigenous&gt; </a:t>
            </a:r>
          </a:p>
          <a:p>
            <a:r>
              <a:rPr lang="en-GB" dirty="0">
                <a:solidFill>
                  <a:srgbClr val="6076B4"/>
                </a:solidFill>
                <a:uFillTx/>
                <a:latin typeface="Cambria"/>
              </a:rPr>
              <a:t>By combining mark-up information with metadata, we </a:t>
            </a:r>
            <a:r>
              <a:rPr lang="en-GB" dirty="0">
                <a:solidFill>
                  <a:srgbClr val="6076B4"/>
                </a:solidFill>
                <a:latin typeface="Cambria"/>
              </a:rPr>
              <a:t>c</a:t>
            </a:r>
            <a:r>
              <a:rPr lang="en-GB" dirty="0">
                <a:solidFill>
                  <a:srgbClr val="6076B4"/>
                </a:solidFill>
                <a:uFillTx/>
                <a:latin typeface="Cambria"/>
              </a:rPr>
              <a:t>an find out:</a:t>
            </a:r>
          </a:p>
          <a:p>
            <a:pPr lvl="1"/>
            <a:r>
              <a:rPr lang="en-GB" sz="2200" dirty="0">
                <a:solidFill>
                  <a:srgbClr val="6076B4"/>
                </a:solidFill>
                <a:uFillTx/>
                <a:latin typeface="Cambria"/>
              </a:rPr>
              <a:t>who codeswitches (age, gender, etc.)</a:t>
            </a:r>
          </a:p>
          <a:p>
            <a:pPr lvl="1"/>
            <a:r>
              <a:rPr lang="en-GB" sz="2200" dirty="0">
                <a:solidFill>
                  <a:srgbClr val="6076B4"/>
                </a:solidFill>
                <a:uFillTx/>
                <a:latin typeface="Cambria"/>
              </a:rPr>
              <a:t>where is codeswitching more frequent (region)</a:t>
            </a:r>
          </a:p>
          <a:p>
            <a:pPr lvl="1"/>
            <a:endParaRPr lang="en-GB" sz="2200" dirty="0">
              <a:solidFill>
                <a:srgbClr val="6076B4"/>
              </a:solidFill>
              <a:latin typeface="Cambria"/>
            </a:endParaRPr>
          </a:p>
          <a:p>
            <a:endParaRPr lang="en-GB" dirty="0">
              <a:solidFill>
                <a:srgbClr val="6076B4"/>
              </a:solidFill>
              <a:latin typeface="Cambria"/>
            </a:endParaRPr>
          </a:p>
          <a:p>
            <a:pPr lvl="1"/>
            <a:endParaRPr lang="en-GB" sz="2200" dirty="0">
              <a:solidFill>
                <a:srgbClr val="6076B4"/>
              </a:solidFill>
              <a:uFillTx/>
              <a:latin typeface="Cambri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31837"/>
          </a:xfrm>
        </p:spPr>
        <p:txBody>
          <a:bodyPr/>
          <a:lstStyle/>
          <a:p>
            <a:r>
              <a:rPr lang="en-GB" sz="3600" dirty="0">
                <a:solidFill>
                  <a:schemeClr val="accent1"/>
                </a:solidFill>
                <a:uFillTx/>
                <a:latin typeface="Cambria"/>
              </a:rPr>
              <a:t>Codeswitching by sociolinguistic variable</a:t>
            </a:r>
          </a:p>
        </p:txBody>
      </p:sp>
      <p:sp>
        <p:nvSpPr>
          <p:cNvPr id="7" name="Content Placeholder 6"/>
          <p:cNvSpPr>
            <a:spLocks noGrp="1"/>
          </p:cNvSpPr>
          <p:nvPr>
            <p:ph idx="1"/>
          </p:nvPr>
        </p:nvSpPr>
        <p:spPr>
          <a:xfrm>
            <a:off x="457200" y="828273"/>
            <a:ext cx="8229600" cy="5315074"/>
          </a:xfrm>
        </p:spPr>
        <p:txBody>
          <a:bodyPr>
            <a:noAutofit/>
          </a:bodyPr>
          <a:lstStyle/>
          <a:p>
            <a:pPr marL="0" indent="0">
              <a:buNone/>
            </a:pPr>
            <a:r>
              <a:rPr lang="en-GB" dirty="0">
                <a:solidFill>
                  <a:srgbClr val="6076B4"/>
                </a:solidFill>
                <a:latin typeface="Cambria"/>
              </a:rPr>
              <a:t>CS corresponds with a wide range of sociolinguistic factors that interact or operate </a:t>
            </a:r>
            <a:r>
              <a:rPr lang="en-GB" i="1" dirty="0">
                <a:solidFill>
                  <a:srgbClr val="6076B4"/>
                </a:solidFill>
                <a:latin typeface="Cambria"/>
              </a:rPr>
              <a:t>simultaneously</a:t>
            </a:r>
            <a:r>
              <a:rPr lang="en-GB" dirty="0">
                <a:solidFill>
                  <a:srgbClr val="6076B4"/>
                </a:solidFill>
                <a:latin typeface="Cambria"/>
              </a:rPr>
              <a:t>. We should therefore be wary of ascribing particular “reasons” to particular instances of CS, as these are likely to present only a partial picture (Gardner-</a:t>
            </a:r>
            <a:r>
              <a:rPr lang="en-GB" dirty="0" err="1">
                <a:solidFill>
                  <a:srgbClr val="6076B4"/>
                </a:solidFill>
                <a:latin typeface="Cambria"/>
              </a:rPr>
              <a:t>Chloros</a:t>
            </a:r>
            <a:r>
              <a:rPr lang="en-GB" dirty="0">
                <a:solidFill>
                  <a:srgbClr val="6076B4"/>
                </a:solidFill>
                <a:latin typeface="Cambria"/>
              </a:rPr>
              <a:t> 2012:113)</a:t>
            </a:r>
          </a:p>
          <a:p>
            <a:pPr marL="0" indent="0">
              <a:buNone/>
            </a:pPr>
            <a:endParaRPr lang="en-GB" dirty="0">
              <a:solidFill>
                <a:srgbClr val="6076B4"/>
              </a:solidFill>
              <a:latin typeface="Cambria"/>
            </a:endParaRPr>
          </a:p>
          <a:p>
            <a:pPr marL="457200" indent="-457200">
              <a:buFont typeface="+mj-lt"/>
              <a:buAutoNum type="arabicPeriod"/>
            </a:pPr>
            <a:r>
              <a:rPr lang="en-GB" b="1" dirty="0">
                <a:solidFill>
                  <a:srgbClr val="6076B4"/>
                </a:solidFill>
                <a:uFillTx/>
                <a:latin typeface="Cambria"/>
              </a:rPr>
              <a:t>Region: </a:t>
            </a:r>
            <a:r>
              <a:rPr lang="en-GB" dirty="0">
                <a:solidFill>
                  <a:srgbClr val="6076B4"/>
                </a:solidFill>
                <a:uFillTx/>
                <a:latin typeface="Cambria"/>
              </a:rPr>
              <a:t>Codeswitching more frequent in large, metropolitan areas; correlation with population size (Do&gt;</a:t>
            </a:r>
            <a:r>
              <a:rPr lang="en-GB" dirty="0" err="1">
                <a:solidFill>
                  <a:srgbClr val="6076B4"/>
                </a:solidFill>
                <a:uFillTx/>
                <a:latin typeface="Cambria"/>
              </a:rPr>
              <a:t>Ya</a:t>
            </a:r>
            <a:r>
              <a:rPr lang="en-GB" dirty="0">
                <a:solidFill>
                  <a:srgbClr val="6076B4"/>
                </a:solidFill>
                <a:uFillTx/>
                <a:latin typeface="Cambria"/>
              </a:rPr>
              <a:t>&gt;Ba&gt;Ku&gt;Be)</a:t>
            </a:r>
          </a:p>
          <a:p>
            <a:pPr marL="457200" indent="-457200">
              <a:buFont typeface="+mj-lt"/>
              <a:buAutoNum type="arabicPeriod"/>
            </a:pPr>
            <a:r>
              <a:rPr lang="en-GB" b="1" dirty="0">
                <a:solidFill>
                  <a:srgbClr val="6076B4"/>
                </a:solidFill>
                <a:uFillTx/>
                <a:latin typeface="Cambria"/>
              </a:rPr>
              <a:t>L1: </a:t>
            </a:r>
            <a:r>
              <a:rPr lang="en-GB" dirty="0">
                <a:solidFill>
                  <a:srgbClr val="6076B4"/>
                </a:solidFill>
                <a:latin typeface="Cambria"/>
              </a:rPr>
              <a:t>Francophones are fewer in the CPE corpus, yet they codeswitch more than Anglophones </a:t>
            </a:r>
          </a:p>
          <a:p>
            <a:pPr marL="457200" indent="-457200">
              <a:buFont typeface="+mj-lt"/>
              <a:buAutoNum type="arabicPeriod"/>
            </a:pPr>
            <a:r>
              <a:rPr lang="en-GB" b="1" dirty="0">
                <a:solidFill>
                  <a:srgbClr val="6076B4"/>
                </a:solidFill>
                <a:latin typeface="Cambria"/>
              </a:rPr>
              <a:t>Gender: </a:t>
            </a:r>
            <a:r>
              <a:rPr lang="en-GB" dirty="0">
                <a:solidFill>
                  <a:srgbClr val="6076B4"/>
                </a:solidFill>
                <a:latin typeface="Cambria"/>
              </a:rPr>
              <a:t>Males appear to codeswitch proportionally more than females</a:t>
            </a:r>
          </a:p>
          <a:p>
            <a:pPr marL="457200" indent="-457200">
              <a:buFont typeface="+mj-lt"/>
              <a:buAutoNum type="arabicPeriod"/>
            </a:pPr>
            <a:r>
              <a:rPr lang="en-GB" b="1" dirty="0">
                <a:solidFill>
                  <a:srgbClr val="6076B4"/>
                </a:solidFill>
                <a:latin typeface="Cambria"/>
              </a:rPr>
              <a:t>Age: </a:t>
            </a:r>
            <a:r>
              <a:rPr lang="en-GB" dirty="0">
                <a:solidFill>
                  <a:srgbClr val="6076B4"/>
                </a:solidFill>
                <a:latin typeface="Cambria"/>
              </a:rPr>
              <a:t>Inconclusive (still, CS appears to be a young(</a:t>
            </a:r>
            <a:r>
              <a:rPr lang="en-GB" dirty="0" err="1">
                <a:solidFill>
                  <a:srgbClr val="6076B4"/>
                </a:solidFill>
                <a:latin typeface="Cambria"/>
              </a:rPr>
              <a:t>ish</a:t>
            </a:r>
            <a:r>
              <a:rPr lang="en-GB" dirty="0">
                <a:solidFill>
                  <a:srgbClr val="6076B4"/>
                </a:solidFill>
                <a:latin typeface="Cambria"/>
              </a:rPr>
              <a:t>) phenomenon, mostly in the language of those aged 22-34)</a:t>
            </a:r>
          </a:p>
        </p:txBody>
      </p:sp>
      <p:sp>
        <p:nvSpPr>
          <p:cNvPr id="10" name="Text Placeholder 3"/>
          <p:cNvSpPr txBox="1">
            <a:spLocks/>
          </p:cNvSpPr>
          <p:nvPr/>
        </p:nvSpPr>
        <p:spPr>
          <a:xfrm>
            <a:off x="561593" y="6138917"/>
            <a:ext cx="4003032" cy="639762"/>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uFillTx/>
                <a:latin typeface="+mj-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uFillTx/>
                <a:latin typeface="+mj-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uFillTx/>
                <a:latin typeface="+mj-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uFillTx/>
                <a:latin typeface="+mj-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uFillTx/>
                <a:latin typeface="+mj-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uFillTx/>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uFillTx/>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uFillTx/>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uFillTx/>
                <a:latin typeface="+mn-lt"/>
                <a:ea typeface="+mn-ea"/>
                <a:cs typeface="+mn-cs"/>
              </a:defRPr>
            </a:lvl9pPr>
          </a:lstStyle>
          <a:p>
            <a:pPr marL="0" indent="0">
              <a:buNone/>
            </a:pPr>
            <a:endParaRPr lang="en-GB" sz="1800" dirty="0">
              <a:uFillTx/>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56930"/>
          </a:xfrm>
        </p:spPr>
        <p:txBody>
          <a:bodyPr/>
          <a:lstStyle/>
          <a:p>
            <a:r>
              <a:rPr lang="en-GB" sz="3600" dirty="0">
                <a:solidFill>
                  <a:schemeClr val="accent1"/>
                </a:solidFill>
                <a:uFillTx/>
                <a:latin typeface="Cambria"/>
              </a:rPr>
              <a:t>Language use: Social meanings</a:t>
            </a:r>
          </a:p>
        </p:txBody>
      </p:sp>
      <p:sp>
        <p:nvSpPr>
          <p:cNvPr id="3" name="Content Placeholder 2"/>
          <p:cNvSpPr>
            <a:spLocks noGrp="1"/>
          </p:cNvSpPr>
          <p:nvPr>
            <p:ph idx="1"/>
          </p:nvPr>
        </p:nvSpPr>
        <p:spPr>
          <a:xfrm>
            <a:off x="457200" y="1141228"/>
            <a:ext cx="8229600" cy="5610092"/>
          </a:xfrm>
        </p:spPr>
        <p:txBody>
          <a:bodyPr>
            <a:normAutofit fontScale="70000" lnSpcReduction="20000"/>
          </a:bodyPr>
          <a:lstStyle/>
          <a:p>
            <a:pPr marL="0" indent="0">
              <a:buNone/>
            </a:pPr>
            <a:r>
              <a:rPr lang="en-GB" sz="2800" dirty="0">
                <a:solidFill>
                  <a:srgbClr val="6076B4"/>
                </a:solidFill>
                <a:latin typeface="Cambria"/>
              </a:rPr>
              <a:t>“[The] use of particular linguistic forms does not always signal the same underlying motivations” (Gardner-</a:t>
            </a:r>
            <a:r>
              <a:rPr lang="en-GB" sz="2800" dirty="0" err="1">
                <a:solidFill>
                  <a:srgbClr val="6076B4"/>
                </a:solidFill>
                <a:latin typeface="Cambria"/>
              </a:rPr>
              <a:t>Chloros</a:t>
            </a:r>
            <a:r>
              <a:rPr lang="en-GB" sz="2800" dirty="0">
                <a:solidFill>
                  <a:srgbClr val="6076B4"/>
                </a:solidFill>
                <a:latin typeface="Cambria"/>
              </a:rPr>
              <a:t> 2012:108).</a:t>
            </a:r>
          </a:p>
          <a:p>
            <a:pPr marL="0" indent="0">
              <a:buNone/>
            </a:pPr>
            <a:endParaRPr lang="en-GB" sz="2500" b="1" dirty="0">
              <a:solidFill>
                <a:srgbClr val="6076B4"/>
              </a:solidFill>
              <a:latin typeface="Cambria"/>
            </a:endParaRPr>
          </a:p>
          <a:p>
            <a:pPr marL="0" indent="0">
              <a:buNone/>
            </a:pPr>
            <a:r>
              <a:rPr lang="en-GB" sz="2500" b="1" dirty="0">
                <a:solidFill>
                  <a:srgbClr val="6076B4"/>
                </a:solidFill>
                <a:latin typeface="Cambria"/>
              </a:rPr>
              <a:t>Multi</a:t>
            </a:r>
            <a:r>
              <a:rPr lang="en-GB" sz="2500" b="1" dirty="0">
                <a:solidFill>
                  <a:srgbClr val="6076B4"/>
                </a:solidFill>
                <a:uFillTx/>
                <a:latin typeface="Cambria"/>
              </a:rPr>
              <a:t>lingualism</a:t>
            </a:r>
          </a:p>
          <a:p>
            <a:pPr marL="0" indent="0">
              <a:buNone/>
            </a:pPr>
            <a:r>
              <a:rPr lang="en-GB" sz="2500" i="1" dirty="0">
                <a:solidFill>
                  <a:srgbClr val="6076B4"/>
                </a:solidFill>
                <a:latin typeface="Cambria"/>
              </a:rPr>
              <a:t>a</a:t>
            </a:r>
            <a:r>
              <a:rPr lang="en-GB" sz="2500" i="1" dirty="0">
                <a:solidFill>
                  <a:srgbClr val="6076B4"/>
                </a:solidFill>
                <a:uFillTx/>
                <a:latin typeface="Cambria"/>
              </a:rPr>
              <a:t> </a:t>
            </a:r>
            <a:r>
              <a:rPr lang="en-GB" sz="2500" i="1" dirty="0" err="1">
                <a:solidFill>
                  <a:srgbClr val="6076B4"/>
                </a:solidFill>
                <a:uFillTx/>
                <a:latin typeface="Cambria"/>
              </a:rPr>
              <a:t>panacher</a:t>
            </a:r>
            <a:r>
              <a:rPr lang="en-GB" sz="2500" i="1" dirty="0">
                <a:solidFill>
                  <a:srgbClr val="6076B4"/>
                </a:solidFill>
                <a:uFillTx/>
                <a:latin typeface="Cambria"/>
              </a:rPr>
              <a:t> </a:t>
            </a:r>
            <a:r>
              <a:rPr lang="en-GB" sz="2500" i="1" dirty="0" err="1">
                <a:solidFill>
                  <a:srgbClr val="6076B4"/>
                </a:solidFill>
                <a:latin typeface="Cambria"/>
              </a:rPr>
              <a:t>A</a:t>
            </a:r>
            <a:r>
              <a:rPr lang="en-GB" sz="2500" i="1" dirty="0" err="1">
                <a:solidFill>
                  <a:srgbClr val="6076B4"/>
                </a:solidFill>
                <a:uFillTx/>
                <a:latin typeface="Cambria"/>
              </a:rPr>
              <a:t>nglais</a:t>
            </a:r>
            <a:r>
              <a:rPr lang="en-GB" sz="2500" i="1" dirty="0">
                <a:solidFill>
                  <a:srgbClr val="6076B4"/>
                </a:solidFill>
                <a:uFillTx/>
                <a:latin typeface="Cambria"/>
              </a:rPr>
              <a:t>, Pidgin, </a:t>
            </a:r>
            <a:r>
              <a:rPr lang="en-GB" sz="2500" i="1" dirty="0" err="1">
                <a:solidFill>
                  <a:srgbClr val="6076B4"/>
                </a:solidFill>
                <a:uFillTx/>
                <a:latin typeface="Cambria"/>
              </a:rPr>
              <a:t>Ngusan</a:t>
            </a:r>
            <a:r>
              <a:rPr lang="en-GB" sz="2500" i="1" dirty="0">
                <a:solidFill>
                  <a:srgbClr val="6076B4"/>
                </a:solidFill>
                <a:uFillTx/>
                <a:latin typeface="Cambria"/>
              </a:rPr>
              <a:t>, tout a </a:t>
            </a:r>
            <a:r>
              <a:rPr lang="en-GB" sz="2500" i="1" dirty="0" err="1">
                <a:solidFill>
                  <a:srgbClr val="6076B4"/>
                </a:solidFill>
                <a:uFillTx/>
                <a:latin typeface="Cambria"/>
              </a:rPr>
              <a:t>panacher</a:t>
            </a:r>
            <a:r>
              <a:rPr lang="en-GB" sz="2500" i="1" dirty="0">
                <a:solidFill>
                  <a:srgbClr val="6076B4"/>
                </a:solidFill>
                <a:uFillTx/>
                <a:latin typeface="Cambria"/>
              </a:rPr>
              <a:t>… </a:t>
            </a:r>
            <a:r>
              <a:rPr lang="en-GB" sz="2500" i="1" dirty="0" err="1">
                <a:solidFill>
                  <a:srgbClr val="6076B4"/>
                </a:solidFill>
                <a:uFillTx/>
                <a:latin typeface="Cambria"/>
              </a:rPr>
              <a:t>Kamerun</a:t>
            </a:r>
            <a:r>
              <a:rPr lang="en-GB" sz="2500" i="1" dirty="0">
                <a:solidFill>
                  <a:srgbClr val="6076B4"/>
                </a:solidFill>
                <a:uFillTx/>
                <a:latin typeface="Cambria"/>
              </a:rPr>
              <a:t> </a:t>
            </a:r>
            <a:r>
              <a:rPr lang="en-GB" sz="2500" i="1" dirty="0" err="1">
                <a:solidFill>
                  <a:srgbClr val="6076B4"/>
                </a:solidFill>
                <a:uFillTx/>
                <a:latin typeface="Cambria"/>
              </a:rPr>
              <a:t>na</a:t>
            </a:r>
            <a:r>
              <a:rPr lang="en-GB" sz="2500" i="1" dirty="0">
                <a:solidFill>
                  <a:srgbClr val="6076B4"/>
                </a:solidFill>
                <a:uFillTx/>
                <a:latin typeface="Cambria"/>
              </a:rPr>
              <a:t> bilingual </a:t>
            </a:r>
            <a:r>
              <a:rPr lang="en-GB" sz="2500" i="1" dirty="0" err="1">
                <a:solidFill>
                  <a:srgbClr val="6076B4"/>
                </a:solidFill>
                <a:uFillTx/>
                <a:latin typeface="Cambria"/>
              </a:rPr>
              <a:t>kontri</a:t>
            </a:r>
            <a:r>
              <a:rPr lang="en-GB" sz="2500" i="1" dirty="0">
                <a:solidFill>
                  <a:srgbClr val="6076B4"/>
                </a:solidFill>
                <a:uFillTx/>
                <a:latin typeface="Cambria"/>
              </a:rPr>
              <a:t> </a:t>
            </a:r>
            <a:r>
              <a:rPr lang="en-GB" sz="2500" i="1" dirty="0" err="1">
                <a:solidFill>
                  <a:srgbClr val="6076B4"/>
                </a:solidFill>
                <a:uFillTx/>
                <a:latin typeface="Cambria"/>
              </a:rPr>
              <a:t>wuna</a:t>
            </a:r>
            <a:r>
              <a:rPr lang="en-GB" sz="2500" i="1" dirty="0">
                <a:solidFill>
                  <a:srgbClr val="6076B4"/>
                </a:solidFill>
                <a:uFillTx/>
                <a:latin typeface="Cambria"/>
              </a:rPr>
              <a:t> </a:t>
            </a:r>
            <a:r>
              <a:rPr lang="en-GB" sz="2500" i="1" dirty="0" err="1">
                <a:solidFill>
                  <a:srgbClr val="6076B4"/>
                </a:solidFill>
                <a:uFillTx/>
                <a:latin typeface="Cambria"/>
              </a:rPr>
              <a:t>bigin</a:t>
            </a:r>
            <a:r>
              <a:rPr lang="en-GB" sz="2500" i="1" dirty="0">
                <a:solidFill>
                  <a:srgbClr val="6076B4"/>
                </a:solidFill>
                <a:uFillTx/>
                <a:latin typeface="Cambria"/>
              </a:rPr>
              <a:t> </a:t>
            </a:r>
            <a:r>
              <a:rPr lang="en-GB" sz="2500" i="1" dirty="0" err="1">
                <a:solidFill>
                  <a:srgbClr val="6076B4"/>
                </a:solidFill>
                <a:uFillTx/>
                <a:latin typeface="Cambria"/>
              </a:rPr>
              <a:t>tok</a:t>
            </a:r>
            <a:r>
              <a:rPr lang="en-GB" sz="2500" i="1" dirty="0">
                <a:solidFill>
                  <a:srgbClr val="6076B4"/>
                </a:solidFill>
                <a:uFillTx/>
                <a:latin typeface="Cambria"/>
              </a:rPr>
              <a:t> am  </a:t>
            </a:r>
            <a:r>
              <a:rPr lang="en-GB" sz="2500" dirty="0">
                <a:solidFill>
                  <a:srgbClr val="6076B4"/>
                </a:solidFill>
                <a:uFillTx/>
                <a:latin typeface="Cambria"/>
              </a:rPr>
              <a:t>(Be_DPu_01)</a:t>
            </a:r>
          </a:p>
          <a:p>
            <a:pPr marL="0" indent="0">
              <a:buNone/>
            </a:pPr>
            <a:endParaRPr lang="en-GB" sz="2500" dirty="0">
              <a:solidFill>
                <a:srgbClr val="6076B4"/>
              </a:solidFill>
              <a:latin typeface="Cambria"/>
            </a:endParaRPr>
          </a:p>
          <a:p>
            <a:pPr marL="0" indent="0">
              <a:buNone/>
            </a:pPr>
            <a:r>
              <a:rPr lang="en-GB" sz="2500" dirty="0">
                <a:solidFill>
                  <a:srgbClr val="6076B4"/>
                </a:solidFill>
                <a:latin typeface="Cambria"/>
              </a:rPr>
              <a:t>‘</a:t>
            </a:r>
            <a:r>
              <a:rPr lang="en-GB" sz="2500" dirty="0">
                <a:solidFill>
                  <a:srgbClr val="6076B4"/>
                </a:solidFill>
                <a:uFillTx/>
                <a:latin typeface="Cambria"/>
              </a:rPr>
              <a:t>Mixing English, Pidgin, </a:t>
            </a:r>
            <a:r>
              <a:rPr lang="en-GB" sz="2500" dirty="0" err="1">
                <a:solidFill>
                  <a:srgbClr val="6076B4"/>
                </a:solidFill>
                <a:uFillTx/>
                <a:latin typeface="Cambria"/>
              </a:rPr>
              <a:t>Ngusan</a:t>
            </a:r>
            <a:r>
              <a:rPr lang="en-GB" sz="2500" dirty="0">
                <a:solidFill>
                  <a:srgbClr val="6076B4"/>
                </a:solidFill>
                <a:uFillTx/>
                <a:latin typeface="Cambria"/>
              </a:rPr>
              <a:t>, everything, mixing it all up … Cameroon is a bilingual country, you start speaking them.’</a:t>
            </a:r>
          </a:p>
          <a:p>
            <a:pPr marL="0" indent="0">
              <a:buNone/>
            </a:pPr>
            <a:endParaRPr lang="en-GB" sz="2500" b="1" dirty="0">
              <a:solidFill>
                <a:srgbClr val="6076B4"/>
              </a:solidFill>
              <a:uFillTx/>
              <a:latin typeface="Cambria"/>
            </a:endParaRPr>
          </a:p>
          <a:p>
            <a:pPr marL="0" indent="0">
              <a:buNone/>
            </a:pPr>
            <a:r>
              <a:rPr lang="en-GB" sz="2500" b="1" dirty="0">
                <a:solidFill>
                  <a:srgbClr val="6076B4"/>
                </a:solidFill>
                <a:uFillTx/>
                <a:latin typeface="Cambria"/>
              </a:rPr>
              <a:t>Functions</a:t>
            </a:r>
          </a:p>
          <a:p>
            <a:pPr marL="0" indent="0">
              <a:buNone/>
            </a:pPr>
            <a:r>
              <a:rPr lang="en-GB" sz="2500" i="1" dirty="0">
                <a:solidFill>
                  <a:srgbClr val="6076B4"/>
                </a:solidFill>
                <a:latin typeface="Cambria"/>
              </a:rPr>
              <a:t>a</a:t>
            </a:r>
            <a:r>
              <a:rPr lang="en-GB" sz="2500" i="1" dirty="0">
                <a:solidFill>
                  <a:srgbClr val="6076B4"/>
                </a:solidFill>
                <a:uFillTx/>
                <a:latin typeface="Cambria"/>
              </a:rPr>
              <a:t>n foe foe </a:t>
            </a:r>
            <a:r>
              <a:rPr lang="en-GB" sz="2500" i="1" dirty="0" err="1">
                <a:solidFill>
                  <a:srgbClr val="6076B4"/>
                </a:solidFill>
                <a:uFillTx/>
                <a:latin typeface="Cambria"/>
              </a:rPr>
              <a:t>preich</a:t>
            </a:r>
            <a:r>
              <a:rPr lang="en-GB" sz="2500" i="1" dirty="0">
                <a:solidFill>
                  <a:srgbClr val="6076B4"/>
                </a:solidFill>
                <a:uFillTx/>
                <a:latin typeface="Cambria"/>
              </a:rPr>
              <a:t> de wok of God foe </a:t>
            </a:r>
            <a:r>
              <a:rPr lang="en-GB" sz="2500" i="1" dirty="0" err="1">
                <a:solidFill>
                  <a:srgbClr val="6076B4"/>
                </a:solidFill>
                <a:uFillTx/>
                <a:latin typeface="Cambria"/>
              </a:rPr>
              <a:t>kogrikrishon</a:t>
            </a:r>
            <a:r>
              <a:rPr lang="en-GB" sz="2500" i="1" dirty="0">
                <a:solidFill>
                  <a:srgbClr val="6076B4"/>
                </a:solidFill>
                <a:uFillTx/>
                <a:latin typeface="Cambria"/>
              </a:rPr>
              <a:t> </a:t>
            </a:r>
            <a:r>
              <a:rPr lang="en-GB" sz="2500" i="1" dirty="0" err="1">
                <a:solidFill>
                  <a:srgbClr val="6076B4"/>
                </a:solidFill>
                <a:uFillTx/>
                <a:latin typeface="Cambria"/>
              </a:rPr>
              <a:t>i</a:t>
            </a:r>
            <a:r>
              <a:rPr lang="en-GB" sz="2500" i="1" dirty="0">
                <a:solidFill>
                  <a:srgbClr val="6076B4"/>
                </a:solidFill>
                <a:uFillTx/>
                <a:latin typeface="Cambria"/>
              </a:rPr>
              <a:t> bi fain foe </a:t>
            </a:r>
            <a:r>
              <a:rPr lang="en-GB" sz="2500" i="1" dirty="0" err="1">
                <a:solidFill>
                  <a:srgbClr val="6076B4"/>
                </a:solidFill>
                <a:uFillTx/>
                <a:latin typeface="Cambria"/>
              </a:rPr>
              <a:t>preich</a:t>
            </a:r>
            <a:r>
              <a:rPr lang="en-GB" sz="2500" i="1" dirty="0">
                <a:solidFill>
                  <a:srgbClr val="6076B4"/>
                </a:solidFill>
                <a:uFillTx/>
                <a:latin typeface="Cambria"/>
              </a:rPr>
              <a:t> am foe Pidgin </a:t>
            </a:r>
            <a:r>
              <a:rPr lang="en-GB" sz="2500" i="1" dirty="0" err="1">
                <a:solidFill>
                  <a:srgbClr val="6076B4"/>
                </a:solidFill>
                <a:uFillTx/>
                <a:latin typeface="Cambria"/>
              </a:rPr>
              <a:t>inglish</a:t>
            </a:r>
            <a:r>
              <a:rPr lang="en-GB" sz="2500" i="1" dirty="0">
                <a:solidFill>
                  <a:srgbClr val="6076B4"/>
                </a:solidFill>
                <a:uFillTx/>
                <a:latin typeface="Cambria"/>
              </a:rPr>
              <a:t> … </a:t>
            </a:r>
            <a:r>
              <a:rPr lang="en-GB" sz="2500" i="1" dirty="0" err="1">
                <a:solidFill>
                  <a:srgbClr val="6076B4"/>
                </a:solidFill>
                <a:uFillTx/>
                <a:latin typeface="Cambria"/>
              </a:rPr>
              <a:t>soe</a:t>
            </a:r>
            <a:r>
              <a:rPr lang="en-GB" sz="2500" i="1" dirty="0">
                <a:solidFill>
                  <a:srgbClr val="6076B4"/>
                </a:solidFill>
                <a:uFillTx/>
                <a:latin typeface="Cambria"/>
              </a:rPr>
              <a:t> </a:t>
            </a:r>
            <a:r>
              <a:rPr lang="en-GB" sz="2500" i="1" dirty="0" err="1">
                <a:solidFill>
                  <a:srgbClr val="6076B4"/>
                </a:solidFill>
                <a:uFillTx/>
                <a:latin typeface="Cambria"/>
              </a:rPr>
              <a:t>dat</a:t>
            </a:r>
            <a:r>
              <a:rPr lang="en-GB" sz="2500" i="1" dirty="0">
                <a:solidFill>
                  <a:srgbClr val="6076B4"/>
                </a:solidFill>
                <a:uFillTx/>
                <a:latin typeface="Cambria"/>
              </a:rPr>
              <a:t> </a:t>
            </a:r>
            <a:r>
              <a:rPr lang="en-GB" sz="2500" i="1" dirty="0" err="1">
                <a:solidFill>
                  <a:srgbClr val="6076B4"/>
                </a:solidFill>
                <a:uFillTx/>
                <a:latin typeface="Cambria"/>
              </a:rPr>
              <a:t>meik</a:t>
            </a:r>
            <a:r>
              <a:rPr lang="en-GB" sz="2500" i="1" dirty="0">
                <a:solidFill>
                  <a:srgbClr val="6076B4"/>
                </a:solidFill>
                <a:uFillTx/>
                <a:latin typeface="Cambria"/>
              </a:rPr>
              <a:t> de </a:t>
            </a:r>
            <a:r>
              <a:rPr lang="en-GB" sz="2500" i="1" dirty="0" err="1">
                <a:solidFill>
                  <a:srgbClr val="6076B4"/>
                </a:solidFill>
                <a:uFillTx/>
                <a:latin typeface="Cambria"/>
              </a:rPr>
              <a:t>lis</a:t>
            </a:r>
            <a:r>
              <a:rPr lang="en-GB" sz="2500" i="1" dirty="0">
                <a:solidFill>
                  <a:srgbClr val="6076B4"/>
                </a:solidFill>
                <a:uFillTx/>
                <a:latin typeface="Cambria"/>
              </a:rPr>
              <a:t> man </a:t>
            </a:r>
            <a:r>
              <a:rPr lang="en-GB" sz="2500" i="1" dirty="0" err="1">
                <a:solidFill>
                  <a:srgbClr val="6076B4"/>
                </a:solidFill>
                <a:uFillTx/>
                <a:latin typeface="Cambria"/>
              </a:rPr>
              <a:t>goe</a:t>
            </a:r>
            <a:r>
              <a:rPr lang="en-GB" sz="2500" i="1" dirty="0">
                <a:solidFill>
                  <a:srgbClr val="6076B4"/>
                </a:solidFill>
                <a:uFillTx/>
                <a:latin typeface="Cambria"/>
              </a:rPr>
              <a:t> </a:t>
            </a:r>
            <a:r>
              <a:rPr lang="en-GB" sz="2500" i="1" dirty="0" err="1">
                <a:solidFill>
                  <a:srgbClr val="6076B4"/>
                </a:solidFill>
                <a:uFillTx/>
                <a:latin typeface="Cambria"/>
              </a:rPr>
              <a:t>ondastan</a:t>
            </a:r>
            <a:r>
              <a:rPr lang="en-GB" sz="2500" i="1" dirty="0">
                <a:solidFill>
                  <a:srgbClr val="6076B4"/>
                </a:solidFill>
                <a:uFillTx/>
                <a:latin typeface="Cambria"/>
              </a:rPr>
              <a:t> ting </a:t>
            </a:r>
            <a:r>
              <a:rPr lang="en-GB" sz="2500" i="1" dirty="0" err="1">
                <a:solidFill>
                  <a:srgbClr val="6076B4"/>
                </a:solidFill>
                <a:uFillTx/>
                <a:latin typeface="Cambria"/>
              </a:rPr>
              <a:t>wei</a:t>
            </a:r>
            <a:r>
              <a:rPr lang="en-GB" sz="2500" i="1" dirty="0">
                <a:solidFill>
                  <a:srgbClr val="6076B4"/>
                </a:solidFill>
                <a:uFillTx/>
                <a:latin typeface="Cambria"/>
              </a:rPr>
              <a:t> </a:t>
            </a:r>
            <a:r>
              <a:rPr lang="en-GB" sz="2500" i="1" dirty="0" err="1">
                <a:solidFill>
                  <a:srgbClr val="6076B4"/>
                </a:solidFill>
                <a:uFillTx/>
                <a:latin typeface="Cambria"/>
              </a:rPr>
              <a:t>dey</a:t>
            </a:r>
            <a:r>
              <a:rPr lang="en-GB" sz="2500" i="1" dirty="0">
                <a:solidFill>
                  <a:srgbClr val="6076B4"/>
                </a:solidFill>
                <a:uFillTx/>
                <a:latin typeface="Cambria"/>
              </a:rPr>
              <a:t> di </a:t>
            </a:r>
            <a:r>
              <a:rPr lang="en-GB" sz="2500" i="1" dirty="0" err="1">
                <a:solidFill>
                  <a:srgbClr val="6076B4"/>
                </a:solidFill>
                <a:uFillTx/>
                <a:latin typeface="Cambria"/>
              </a:rPr>
              <a:t>tok</a:t>
            </a:r>
            <a:r>
              <a:rPr lang="en-GB" sz="2500" i="1" dirty="0">
                <a:solidFill>
                  <a:srgbClr val="6076B4"/>
                </a:solidFill>
                <a:uFillTx/>
                <a:latin typeface="Cambria"/>
              </a:rPr>
              <a:t> </a:t>
            </a:r>
            <a:r>
              <a:rPr lang="en-GB" sz="2500" dirty="0">
                <a:solidFill>
                  <a:srgbClr val="6076B4"/>
                </a:solidFill>
                <a:uFillTx/>
                <a:latin typeface="Cambria"/>
              </a:rPr>
              <a:t>(Be_Mu_02)</a:t>
            </a:r>
          </a:p>
          <a:p>
            <a:pPr marL="0" indent="0">
              <a:buNone/>
            </a:pPr>
            <a:endParaRPr lang="en-GB" sz="2500" dirty="0">
              <a:solidFill>
                <a:srgbClr val="6076B4"/>
              </a:solidFill>
              <a:uFillTx/>
              <a:latin typeface="Cambria"/>
            </a:endParaRPr>
          </a:p>
          <a:p>
            <a:pPr marL="0" indent="0">
              <a:buNone/>
            </a:pPr>
            <a:r>
              <a:rPr lang="en-GB" sz="2500" dirty="0">
                <a:solidFill>
                  <a:srgbClr val="6076B4"/>
                </a:solidFill>
                <a:uFillTx/>
                <a:latin typeface="Cambria"/>
              </a:rPr>
              <a:t>‘And to preach the word of God to the congregation, it’s good to preach it Pidgin English … so that allows the humblest man to understand what they’re saying.’</a:t>
            </a:r>
          </a:p>
          <a:p>
            <a:pPr marL="0" indent="0">
              <a:buNone/>
            </a:pPr>
            <a:endParaRPr lang="en-GB" sz="2500" i="1" dirty="0">
              <a:solidFill>
                <a:srgbClr val="6076B4"/>
              </a:solidFill>
              <a:uFillTx/>
              <a:latin typeface="Cambria"/>
            </a:endParaRPr>
          </a:p>
          <a:p>
            <a:pPr marL="0" indent="0">
              <a:buNone/>
            </a:pPr>
            <a:r>
              <a:rPr lang="en-GB" sz="2500" i="1" dirty="0" err="1">
                <a:solidFill>
                  <a:srgbClr val="6076B4"/>
                </a:solidFill>
                <a:uFillTx/>
                <a:latin typeface="Cambria"/>
              </a:rPr>
              <a:t>i</a:t>
            </a:r>
            <a:r>
              <a:rPr lang="en-GB" sz="2500" i="1" dirty="0">
                <a:solidFill>
                  <a:srgbClr val="6076B4"/>
                </a:solidFill>
                <a:uFillTx/>
                <a:latin typeface="Cambria"/>
              </a:rPr>
              <a:t> bi </a:t>
            </a:r>
            <a:r>
              <a:rPr lang="en-GB" sz="2500" i="1" dirty="0" err="1">
                <a:solidFill>
                  <a:srgbClr val="6076B4"/>
                </a:solidFill>
                <a:uFillTx/>
                <a:latin typeface="Cambria"/>
              </a:rPr>
              <a:t>sei</a:t>
            </a:r>
            <a:r>
              <a:rPr lang="en-GB" sz="2500" i="1" dirty="0">
                <a:solidFill>
                  <a:srgbClr val="6076B4"/>
                </a:solidFill>
                <a:uFillTx/>
                <a:latin typeface="Cambria"/>
              </a:rPr>
              <a:t>, a di wan </a:t>
            </a:r>
            <a:r>
              <a:rPr lang="en-GB" sz="2500" i="1" dirty="0" err="1">
                <a:solidFill>
                  <a:srgbClr val="6076B4"/>
                </a:solidFill>
                <a:uFillTx/>
                <a:latin typeface="Cambria"/>
              </a:rPr>
              <a:t>tok</a:t>
            </a:r>
            <a:r>
              <a:rPr lang="en-GB" sz="2500" i="1" dirty="0">
                <a:solidFill>
                  <a:srgbClr val="6076B4"/>
                </a:solidFill>
                <a:uFillTx/>
                <a:latin typeface="Cambria"/>
              </a:rPr>
              <a:t> </a:t>
            </a:r>
            <a:r>
              <a:rPr lang="en-GB" sz="2500" i="1" dirty="0" err="1">
                <a:solidFill>
                  <a:srgbClr val="6076B4"/>
                </a:solidFill>
                <a:uFillTx/>
                <a:latin typeface="Cambria"/>
              </a:rPr>
              <a:t>som</a:t>
            </a:r>
            <a:r>
              <a:rPr lang="en-GB" sz="2500" i="1" dirty="0">
                <a:solidFill>
                  <a:srgbClr val="6076B4"/>
                </a:solidFill>
                <a:uFillTx/>
                <a:latin typeface="Cambria"/>
              </a:rPr>
              <a:t> ting </a:t>
            </a:r>
            <a:r>
              <a:rPr lang="en-GB" sz="2500" i="1" dirty="0" err="1">
                <a:solidFill>
                  <a:srgbClr val="6076B4"/>
                </a:solidFill>
                <a:uFillTx/>
                <a:latin typeface="Cambria"/>
              </a:rPr>
              <a:t>wei</a:t>
            </a:r>
            <a:r>
              <a:rPr lang="en-GB" sz="2500" i="1" dirty="0">
                <a:solidFill>
                  <a:srgbClr val="6076B4"/>
                </a:solidFill>
                <a:uFillTx/>
                <a:latin typeface="Cambria"/>
              </a:rPr>
              <a:t> </a:t>
            </a:r>
            <a:r>
              <a:rPr lang="en-GB" sz="2500" i="1" dirty="0" err="1">
                <a:solidFill>
                  <a:srgbClr val="6076B4"/>
                </a:solidFill>
                <a:uFillTx/>
                <a:latin typeface="Cambria"/>
              </a:rPr>
              <a:t>i</a:t>
            </a:r>
            <a:r>
              <a:rPr lang="en-GB" sz="2500" i="1" dirty="0">
                <a:solidFill>
                  <a:srgbClr val="6076B4"/>
                </a:solidFill>
                <a:uFillTx/>
                <a:latin typeface="Cambria"/>
              </a:rPr>
              <a:t> </a:t>
            </a:r>
            <a:r>
              <a:rPr lang="en-GB" sz="2500" i="1" dirty="0" err="1">
                <a:solidFill>
                  <a:srgbClr val="6076B4"/>
                </a:solidFill>
                <a:uFillTx/>
                <a:latin typeface="Cambria"/>
              </a:rPr>
              <a:t>noe</a:t>
            </a:r>
            <a:r>
              <a:rPr lang="en-GB" sz="2500" i="1" dirty="0">
                <a:solidFill>
                  <a:srgbClr val="6076B4"/>
                </a:solidFill>
                <a:uFillTx/>
                <a:latin typeface="Cambria"/>
              </a:rPr>
              <a:t> bi </a:t>
            </a:r>
            <a:r>
              <a:rPr lang="en-GB" sz="2500" i="1" dirty="0" err="1">
                <a:solidFill>
                  <a:srgbClr val="6076B4"/>
                </a:solidFill>
                <a:uFillTx/>
                <a:latin typeface="Cambria"/>
              </a:rPr>
              <a:t>hidin</a:t>
            </a:r>
            <a:r>
              <a:rPr lang="en-GB" sz="2500" i="1" dirty="0">
                <a:solidFill>
                  <a:srgbClr val="6076B4"/>
                </a:solidFill>
                <a:uFillTx/>
                <a:latin typeface="Cambria"/>
              </a:rPr>
              <a:t>, a </a:t>
            </a:r>
            <a:r>
              <a:rPr lang="en-GB" sz="2500" i="1" dirty="0" err="1">
                <a:solidFill>
                  <a:srgbClr val="6076B4"/>
                </a:solidFill>
                <a:uFillTx/>
                <a:latin typeface="Cambria"/>
              </a:rPr>
              <a:t>tok</a:t>
            </a:r>
            <a:r>
              <a:rPr lang="en-GB" sz="2500" i="1" dirty="0">
                <a:solidFill>
                  <a:srgbClr val="6076B4"/>
                </a:solidFill>
                <a:uFillTx/>
                <a:latin typeface="Cambria"/>
              </a:rPr>
              <a:t> de ting </a:t>
            </a:r>
            <a:r>
              <a:rPr lang="en-GB" sz="2500" dirty="0">
                <a:solidFill>
                  <a:srgbClr val="6076B4"/>
                </a:solidFill>
                <a:uFillTx/>
                <a:latin typeface="Cambria"/>
              </a:rPr>
              <a:t>(Ku_MU_04)</a:t>
            </a:r>
          </a:p>
          <a:p>
            <a:pPr marL="0" indent="0">
              <a:buNone/>
            </a:pPr>
            <a:endParaRPr lang="en-GB" sz="2500" dirty="0">
              <a:solidFill>
                <a:srgbClr val="6076B4"/>
              </a:solidFill>
              <a:latin typeface="Cambria"/>
            </a:endParaRPr>
          </a:p>
          <a:p>
            <a:pPr marL="0" indent="0">
              <a:buNone/>
            </a:pPr>
            <a:r>
              <a:rPr lang="en-GB" sz="2500" dirty="0">
                <a:solidFill>
                  <a:srgbClr val="6076B4"/>
                </a:solidFill>
                <a:latin typeface="Cambria"/>
              </a:rPr>
              <a:t>‘</a:t>
            </a:r>
            <a:r>
              <a:rPr lang="en-GB" sz="2500" dirty="0">
                <a:solidFill>
                  <a:srgbClr val="6076B4"/>
                </a:solidFill>
                <a:uFillTx/>
                <a:latin typeface="Cambria"/>
              </a:rPr>
              <a:t>It’s that, if I want to say something openly, I say it [in Pidgin].’</a:t>
            </a:r>
          </a:p>
          <a:p>
            <a:pPr marL="0" indent="0">
              <a:buNone/>
            </a:pPr>
            <a:endParaRPr lang="en-GB" sz="2500" dirty="0">
              <a:solidFill>
                <a:srgbClr val="6076B4"/>
              </a:solidFill>
              <a:uFillTx/>
              <a:latin typeface="Cambri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56930"/>
          </a:xfrm>
        </p:spPr>
        <p:txBody>
          <a:bodyPr/>
          <a:lstStyle/>
          <a:p>
            <a:r>
              <a:rPr lang="en-GB" sz="3600" dirty="0">
                <a:solidFill>
                  <a:schemeClr val="accent1"/>
                </a:solidFill>
                <a:uFillTx/>
                <a:latin typeface="Cambria"/>
              </a:rPr>
              <a:t>Language use: </a:t>
            </a:r>
            <a:r>
              <a:rPr lang="en-GB" sz="3600" dirty="0">
                <a:solidFill>
                  <a:schemeClr val="accent1"/>
                </a:solidFill>
                <a:latin typeface="Cambria"/>
              </a:rPr>
              <a:t>S</a:t>
            </a:r>
            <a:r>
              <a:rPr lang="en-GB" sz="3600" dirty="0">
                <a:solidFill>
                  <a:schemeClr val="accent1"/>
                </a:solidFill>
                <a:uFillTx/>
                <a:latin typeface="Cambria"/>
              </a:rPr>
              <a:t>ocial meanings</a:t>
            </a:r>
          </a:p>
        </p:txBody>
      </p:sp>
      <p:sp>
        <p:nvSpPr>
          <p:cNvPr id="3" name="Content Placeholder 2"/>
          <p:cNvSpPr>
            <a:spLocks noGrp="1"/>
          </p:cNvSpPr>
          <p:nvPr>
            <p:ph idx="1"/>
          </p:nvPr>
        </p:nvSpPr>
        <p:spPr>
          <a:xfrm>
            <a:off x="457200" y="1141228"/>
            <a:ext cx="8229600" cy="5434832"/>
          </a:xfrm>
        </p:spPr>
        <p:txBody>
          <a:bodyPr>
            <a:normAutofit fontScale="77500" lnSpcReduction="20000"/>
          </a:bodyPr>
          <a:lstStyle/>
          <a:p>
            <a:pPr marL="0" indent="0">
              <a:buNone/>
            </a:pPr>
            <a:r>
              <a:rPr lang="en-GB" sz="2500" b="1" dirty="0">
                <a:solidFill>
                  <a:srgbClr val="6076B4"/>
                </a:solidFill>
                <a:uFillTx/>
                <a:latin typeface="Cambria"/>
              </a:rPr>
              <a:t>Age</a:t>
            </a:r>
          </a:p>
          <a:p>
            <a:pPr marL="0" indent="0">
              <a:buNone/>
            </a:pPr>
            <a:r>
              <a:rPr lang="en-GB" sz="2500" i="1" dirty="0" err="1">
                <a:solidFill>
                  <a:srgbClr val="6076B4"/>
                </a:solidFill>
                <a:latin typeface="Cambria"/>
              </a:rPr>
              <a:t>a</a:t>
            </a:r>
            <a:r>
              <a:rPr lang="en-GB" sz="2500" i="1" dirty="0" err="1">
                <a:solidFill>
                  <a:srgbClr val="6076B4"/>
                </a:solidFill>
                <a:uFillTx/>
                <a:latin typeface="Cambria"/>
              </a:rPr>
              <a:t>lis</a:t>
            </a:r>
            <a:r>
              <a:rPr lang="en-GB" sz="2500" i="1" dirty="0">
                <a:solidFill>
                  <a:srgbClr val="6076B4"/>
                </a:solidFill>
                <a:uFillTx/>
                <a:latin typeface="Cambria"/>
              </a:rPr>
              <a:t> if </a:t>
            </a:r>
            <a:r>
              <a:rPr lang="en-GB" sz="2500" i="1" dirty="0" err="1">
                <a:solidFill>
                  <a:srgbClr val="6076B4"/>
                </a:solidFill>
                <a:uFillTx/>
                <a:latin typeface="Cambria"/>
              </a:rPr>
              <a:t>yu</a:t>
            </a:r>
            <a:r>
              <a:rPr lang="en-GB" sz="2500" i="1" dirty="0">
                <a:solidFill>
                  <a:srgbClr val="6076B4"/>
                </a:solidFill>
                <a:uFillTx/>
                <a:latin typeface="Cambria"/>
              </a:rPr>
              <a:t> </a:t>
            </a:r>
            <a:r>
              <a:rPr lang="en-GB" sz="2500" i="1" dirty="0" err="1">
                <a:solidFill>
                  <a:srgbClr val="6076B4"/>
                </a:solidFill>
                <a:uFillTx/>
                <a:latin typeface="Cambria"/>
              </a:rPr>
              <a:t>tok</a:t>
            </a:r>
            <a:r>
              <a:rPr lang="en-GB" sz="2500" i="1" dirty="0">
                <a:solidFill>
                  <a:srgbClr val="6076B4"/>
                </a:solidFill>
                <a:uFillTx/>
                <a:latin typeface="Cambria"/>
              </a:rPr>
              <a:t> </a:t>
            </a:r>
            <a:r>
              <a:rPr lang="en-GB" sz="2500" i="1" dirty="0">
                <a:solidFill>
                  <a:srgbClr val="6076B4"/>
                </a:solidFill>
                <a:latin typeface="Cambria"/>
              </a:rPr>
              <a:t>P</a:t>
            </a:r>
            <a:r>
              <a:rPr lang="en-GB" sz="2500" i="1" dirty="0">
                <a:solidFill>
                  <a:srgbClr val="6076B4"/>
                </a:solidFill>
                <a:uFillTx/>
                <a:latin typeface="Cambria"/>
              </a:rPr>
              <a:t>idgin, </a:t>
            </a:r>
            <a:r>
              <a:rPr lang="en-GB" sz="2500" i="1" dirty="0" err="1">
                <a:solidFill>
                  <a:srgbClr val="6076B4"/>
                </a:solidFill>
                <a:uFillTx/>
                <a:latin typeface="Cambria"/>
              </a:rPr>
              <a:t>alis</a:t>
            </a:r>
            <a:r>
              <a:rPr lang="en-GB" sz="2500" i="1" dirty="0">
                <a:solidFill>
                  <a:srgbClr val="6076B4"/>
                </a:solidFill>
                <a:uFillTx/>
                <a:latin typeface="Cambria"/>
              </a:rPr>
              <a:t> big mama </a:t>
            </a:r>
            <a:r>
              <a:rPr lang="en-GB" sz="2500" i="1" dirty="0" err="1">
                <a:solidFill>
                  <a:srgbClr val="6076B4"/>
                </a:solidFill>
                <a:uFillTx/>
                <a:latin typeface="Cambria"/>
              </a:rPr>
              <a:t>wei</a:t>
            </a:r>
            <a:r>
              <a:rPr lang="en-GB" sz="2500" i="1" dirty="0">
                <a:solidFill>
                  <a:srgbClr val="6076B4"/>
                </a:solidFill>
                <a:uFillTx/>
                <a:latin typeface="Cambria"/>
              </a:rPr>
              <a:t> </a:t>
            </a:r>
            <a:r>
              <a:rPr lang="en-GB" sz="2500" i="1" dirty="0" err="1">
                <a:solidFill>
                  <a:srgbClr val="6076B4"/>
                </a:solidFill>
                <a:uFillTx/>
                <a:latin typeface="Cambria"/>
              </a:rPr>
              <a:t>i</a:t>
            </a:r>
            <a:r>
              <a:rPr lang="en-GB" sz="2500" i="1" dirty="0">
                <a:solidFill>
                  <a:srgbClr val="6076B4"/>
                </a:solidFill>
                <a:uFillTx/>
                <a:latin typeface="Cambria"/>
              </a:rPr>
              <a:t> </a:t>
            </a:r>
            <a:r>
              <a:rPr lang="en-GB" sz="2500" i="1" dirty="0" err="1">
                <a:solidFill>
                  <a:srgbClr val="6076B4"/>
                </a:solidFill>
                <a:uFillTx/>
                <a:latin typeface="Cambria"/>
              </a:rPr>
              <a:t>deiy</a:t>
            </a:r>
            <a:r>
              <a:rPr lang="en-GB" sz="2500" i="1" dirty="0">
                <a:solidFill>
                  <a:srgbClr val="6076B4"/>
                </a:solidFill>
                <a:uFillTx/>
                <a:latin typeface="Cambria"/>
              </a:rPr>
              <a:t> foe </a:t>
            </a:r>
            <a:r>
              <a:rPr lang="en-GB" sz="2500" i="1" dirty="0" err="1">
                <a:solidFill>
                  <a:srgbClr val="6076B4"/>
                </a:solidFill>
                <a:uFillTx/>
                <a:latin typeface="Cambria"/>
              </a:rPr>
              <a:t>vileich</a:t>
            </a:r>
            <a:r>
              <a:rPr lang="en-GB" sz="2500" i="1" dirty="0">
                <a:solidFill>
                  <a:srgbClr val="6076B4"/>
                </a:solidFill>
                <a:uFillTx/>
                <a:latin typeface="Cambria"/>
              </a:rPr>
              <a:t> </a:t>
            </a:r>
            <a:r>
              <a:rPr lang="en-GB" sz="2500" i="1" dirty="0" err="1">
                <a:solidFill>
                  <a:srgbClr val="6076B4"/>
                </a:solidFill>
                <a:uFillTx/>
                <a:latin typeface="Cambria"/>
              </a:rPr>
              <a:t>i</a:t>
            </a:r>
            <a:r>
              <a:rPr lang="en-GB" sz="2500" i="1" dirty="0">
                <a:solidFill>
                  <a:srgbClr val="6076B4"/>
                </a:solidFill>
                <a:uFillTx/>
                <a:latin typeface="Cambria"/>
              </a:rPr>
              <a:t> </a:t>
            </a:r>
            <a:r>
              <a:rPr lang="en-GB" sz="2500" i="1" dirty="0" err="1">
                <a:solidFill>
                  <a:srgbClr val="6076B4"/>
                </a:solidFill>
                <a:uFillTx/>
                <a:latin typeface="Cambria"/>
              </a:rPr>
              <a:t>mus</a:t>
            </a:r>
            <a:r>
              <a:rPr lang="en-GB" sz="2500" i="1" dirty="0">
                <a:solidFill>
                  <a:srgbClr val="6076B4"/>
                </a:solidFill>
                <a:uFillTx/>
                <a:latin typeface="Cambria"/>
              </a:rPr>
              <a:t> </a:t>
            </a:r>
            <a:r>
              <a:rPr lang="en-GB" sz="2500" i="1" dirty="0" err="1">
                <a:solidFill>
                  <a:srgbClr val="6076B4"/>
                </a:solidFill>
                <a:uFillTx/>
                <a:latin typeface="Cambria"/>
              </a:rPr>
              <a:t>ondastan</a:t>
            </a:r>
            <a:r>
              <a:rPr lang="en-GB" sz="2500" i="1" dirty="0">
                <a:solidFill>
                  <a:srgbClr val="6076B4"/>
                </a:solidFill>
                <a:uFillTx/>
                <a:latin typeface="Cambria"/>
              </a:rPr>
              <a:t> ting </a:t>
            </a:r>
            <a:r>
              <a:rPr lang="en-GB" sz="2500" i="1" dirty="0" err="1">
                <a:solidFill>
                  <a:srgbClr val="6076B4"/>
                </a:solidFill>
                <a:uFillTx/>
                <a:latin typeface="Cambria"/>
              </a:rPr>
              <a:t>wei</a:t>
            </a:r>
            <a:r>
              <a:rPr lang="en-GB" sz="2500" i="1" dirty="0">
                <a:solidFill>
                  <a:srgbClr val="6076B4"/>
                </a:solidFill>
                <a:uFillTx/>
                <a:latin typeface="Cambria"/>
              </a:rPr>
              <a:t> </a:t>
            </a:r>
            <a:r>
              <a:rPr lang="en-GB" sz="2500" i="1" dirty="0" err="1">
                <a:solidFill>
                  <a:srgbClr val="6076B4"/>
                </a:solidFill>
                <a:uFillTx/>
                <a:latin typeface="Cambria"/>
              </a:rPr>
              <a:t>yu</a:t>
            </a:r>
            <a:r>
              <a:rPr lang="en-GB" sz="2500" i="1" dirty="0">
                <a:solidFill>
                  <a:srgbClr val="6076B4"/>
                </a:solidFill>
                <a:uFillTx/>
                <a:latin typeface="Cambria"/>
              </a:rPr>
              <a:t> di </a:t>
            </a:r>
            <a:r>
              <a:rPr lang="en-GB" sz="2500" i="1" dirty="0" err="1">
                <a:solidFill>
                  <a:srgbClr val="6076B4"/>
                </a:solidFill>
                <a:uFillTx/>
                <a:latin typeface="Cambria"/>
              </a:rPr>
              <a:t>tok</a:t>
            </a:r>
            <a:r>
              <a:rPr lang="en-GB" sz="2500" i="1" dirty="0">
                <a:solidFill>
                  <a:srgbClr val="6076B4"/>
                </a:solidFill>
                <a:uFillTx/>
                <a:latin typeface="Cambria"/>
              </a:rPr>
              <a:t> </a:t>
            </a:r>
            <a:r>
              <a:rPr lang="en-GB" sz="2500" dirty="0">
                <a:solidFill>
                  <a:srgbClr val="6076B4"/>
                </a:solidFill>
                <a:uFillTx/>
                <a:latin typeface="Cambria"/>
              </a:rPr>
              <a:t>(Be_Mu_02)</a:t>
            </a:r>
          </a:p>
          <a:p>
            <a:pPr marL="0" indent="0">
              <a:buNone/>
            </a:pPr>
            <a:endParaRPr lang="en-GB" sz="2500" dirty="0">
              <a:solidFill>
                <a:srgbClr val="6076B4"/>
              </a:solidFill>
              <a:uFillTx/>
              <a:latin typeface="Cambria"/>
            </a:endParaRPr>
          </a:p>
          <a:p>
            <a:pPr marL="0" indent="0">
              <a:buNone/>
            </a:pPr>
            <a:r>
              <a:rPr lang="en-GB" sz="2500" dirty="0">
                <a:solidFill>
                  <a:srgbClr val="6076B4"/>
                </a:solidFill>
                <a:latin typeface="Cambria"/>
              </a:rPr>
              <a:t>‘A</a:t>
            </a:r>
            <a:r>
              <a:rPr lang="en-GB" sz="2500" dirty="0">
                <a:solidFill>
                  <a:srgbClr val="6076B4"/>
                </a:solidFill>
                <a:uFillTx/>
                <a:latin typeface="Cambria"/>
              </a:rPr>
              <a:t>t least, if you speak Pidgin, at least the elderly women in the village will understand what you’re saying.’ </a:t>
            </a:r>
          </a:p>
          <a:p>
            <a:pPr marL="0" indent="0">
              <a:buNone/>
            </a:pPr>
            <a:endParaRPr lang="en-GB" sz="2500" i="1" dirty="0">
              <a:solidFill>
                <a:srgbClr val="6076B4"/>
              </a:solidFill>
              <a:uFillTx/>
              <a:latin typeface="Cambria"/>
            </a:endParaRPr>
          </a:p>
          <a:p>
            <a:pPr marL="0" indent="0">
              <a:buNone/>
            </a:pPr>
            <a:r>
              <a:rPr lang="en-GB" sz="2500" i="1" dirty="0" err="1">
                <a:solidFill>
                  <a:srgbClr val="6076B4"/>
                </a:solidFill>
                <a:uFillTx/>
                <a:latin typeface="Cambria"/>
              </a:rPr>
              <a:t>Pikin</a:t>
            </a:r>
            <a:r>
              <a:rPr lang="en-GB" sz="2500" i="1" dirty="0">
                <a:solidFill>
                  <a:srgbClr val="6076B4"/>
                </a:solidFill>
                <a:uFillTx/>
                <a:latin typeface="Cambria"/>
              </a:rPr>
              <a:t> </a:t>
            </a:r>
            <a:r>
              <a:rPr lang="en-GB" sz="2500" i="1" dirty="0" err="1">
                <a:solidFill>
                  <a:srgbClr val="6076B4"/>
                </a:solidFill>
                <a:uFillTx/>
                <a:latin typeface="Cambria"/>
              </a:rPr>
              <a:t>dem</a:t>
            </a:r>
            <a:r>
              <a:rPr lang="en-GB" sz="2500" i="1" dirty="0">
                <a:solidFill>
                  <a:srgbClr val="6076B4"/>
                </a:solidFill>
                <a:uFillTx/>
                <a:latin typeface="Cambria"/>
              </a:rPr>
              <a:t> foe </a:t>
            </a:r>
            <a:r>
              <a:rPr lang="en-GB" sz="2500" i="1" dirty="0" err="1">
                <a:solidFill>
                  <a:srgbClr val="6076B4"/>
                </a:solidFill>
                <a:uFillTx/>
                <a:latin typeface="Cambria"/>
              </a:rPr>
              <a:t>nau</a:t>
            </a:r>
            <a:r>
              <a:rPr lang="en-GB" sz="2500" i="1" dirty="0">
                <a:solidFill>
                  <a:srgbClr val="6076B4"/>
                </a:solidFill>
                <a:uFillTx/>
                <a:latin typeface="Cambria"/>
              </a:rPr>
              <a:t> </a:t>
            </a:r>
            <a:r>
              <a:rPr lang="en-GB" sz="2500" i="1" dirty="0" err="1">
                <a:solidFill>
                  <a:srgbClr val="6076B4"/>
                </a:solidFill>
                <a:uFillTx/>
                <a:latin typeface="Cambria"/>
              </a:rPr>
              <a:t>soe</a:t>
            </a:r>
            <a:r>
              <a:rPr lang="en-GB" sz="2500" i="1" dirty="0">
                <a:solidFill>
                  <a:srgbClr val="6076B4"/>
                </a:solidFill>
                <a:uFillTx/>
                <a:latin typeface="Cambria"/>
              </a:rPr>
              <a:t>, </a:t>
            </a:r>
            <a:r>
              <a:rPr lang="en-GB" sz="2500" i="1" dirty="0" err="1">
                <a:solidFill>
                  <a:srgbClr val="6076B4"/>
                </a:solidFill>
                <a:latin typeface="Cambria"/>
              </a:rPr>
              <a:t>dey</a:t>
            </a:r>
            <a:r>
              <a:rPr lang="en-GB" sz="2500" i="1" dirty="0">
                <a:solidFill>
                  <a:srgbClr val="6076B4"/>
                </a:solidFill>
                <a:latin typeface="Cambria"/>
              </a:rPr>
              <a:t> </a:t>
            </a:r>
            <a:r>
              <a:rPr lang="en-GB" sz="2500" i="1" dirty="0" err="1">
                <a:solidFill>
                  <a:srgbClr val="6076B4"/>
                </a:solidFill>
                <a:latin typeface="Cambria"/>
              </a:rPr>
              <a:t>goe</a:t>
            </a:r>
            <a:r>
              <a:rPr lang="en-GB" sz="2500" i="1" dirty="0">
                <a:solidFill>
                  <a:srgbClr val="6076B4"/>
                </a:solidFill>
                <a:latin typeface="Cambria"/>
              </a:rPr>
              <a:t> </a:t>
            </a:r>
            <a:r>
              <a:rPr lang="en-GB" sz="2500" i="1" dirty="0" err="1">
                <a:solidFill>
                  <a:srgbClr val="6076B4"/>
                </a:solidFill>
                <a:latin typeface="Cambria"/>
              </a:rPr>
              <a:t>tok</a:t>
            </a:r>
            <a:r>
              <a:rPr lang="en-GB" sz="2500" i="1" dirty="0">
                <a:solidFill>
                  <a:srgbClr val="6076B4"/>
                </a:solidFill>
                <a:latin typeface="Cambria"/>
              </a:rPr>
              <a:t> wan English o Pidgin, foe </a:t>
            </a:r>
            <a:r>
              <a:rPr lang="en-GB" sz="2500" i="1" dirty="0" err="1">
                <a:solidFill>
                  <a:srgbClr val="6076B4"/>
                </a:solidFill>
                <a:latin typeface="Cambria"/>
              </a:rPr>
              <a:t>kontri</a:t>
            </a:r>
            <a:r>
              <a:rPr lang="en-GB" sz="2500" i="1" dirty="0">
                <a:solidFill>
                  <a:srgbClr val="6076B4"/>
                </a:solidFill>
                <a:latin typeface="Cambria"/>
              </a:rPr>
              <a:t> </a:t>
            </a:r>
            <a:r>
              <a:rPr lang="en-GB" sz="2500" i="1" dirty="0" err="1">
                <a:solidFill>
                  <a:srgbClr val="6076B4"/>
                </a:solidFill>
                <a:latin typeface="Cambria"/>
              </a:rPr>
              <a:t>tok</a:t>
            </a:r>
            <a:r>
              <a:rPr lang="en-GB" sz="2500" i="1" dirty="0">
                <a:solidFill>
                  <a:srgbClr val="6076B4"/>
                </a:solidFill>
                <a:latin typeface="Cambria"/>
              </a:rPr>
              <a:t> </a:t>
            </a:r>
            <a:r>
              <a:rPr lang="en-GB" sz="2500" i="1" dirty="0" err="1">
                <a:solidFill>
                  <a:srgbClr val="6076B4"/>
                </a:solidFill>
                <a:latin typeface="Cambria"/>
              </a:rPr>
              <a:t>dey</a:t>
            </a:r>
            <a:r>
              <a:rPr lang="en-GB" sz="2500" i="1" dirty="0">
                <a:solidFill>
                  <a:srgbClr val="6076B4"/>
                </a:solidFill>
                <a:latin typeface="Cambria"/>
              </a:rPr>
              <a:t> </a:t>
            </a:r>
            <a:r>
              <a:rPr lang="en-GB" sz="2500" i="1" dirty="0" err="1">
                <a:solidFill>
                  <a:srgbClr val="6076B4"/>
                </a:solidFill>
                <a:latin typeface="Cambria"/>
              </a:rPr>
              <a:t>noe</a:t>
            </a:r>
            <a:r>
              <a:rPr lang="en-GB" sz="2500" i="1" dirty="0">
                <a:solidFill>
                  <a:srgbClr val="6076B4"/>
                </a:solidFill>
                <a:latin typeface="Cambria"/>
              </a:rPr>
              <a:t> fit </a:t>
            </a:r>
            <a:r>
              <a:rPr lang="en-GB" sz="2500" i="1" dirty="0" err="1">
                <a:solidFill>
                  <a:srgbClr val="6076B4"/>
                </a:solidFill>
                <a:latin typeface="Cambria"/>
              </a:rPr>
              <a:t>tok</a:t>
            </a:r>
            <a:r>
              <a:rPr lang="en-GB" sz="2500" dirty="0">
                <a:solidFill>
                  <a:srgbClr val="6076B4"/>
                </a:solidFill>
                <a:latin typeface="Cambria"/>
              </a:rPr>
              <a:t> (</a:t>
            </a:r>
            <a:r>
              <a:rPr lang="en-GB" sz="2500" dirty="0">
                <a:solidFill>
                  <a:srgbClr val="6076B4"/>
                </a:solidFill>
                <a:uFillTx/>
                <a:latin typeface="Cambria"/>
              </a:rPr>
              <a:t>Ku_MU_04)</a:t>
            </a:r>
          </a:p>
          <a:p>
            <a:pPr marL="0" indent="0">
              <a:buNone/>
            </a:pPr>
            <a:endParaRPr lang="en-GB" sz="2500" dirty="0">
              <a:solidFill>
                <a:srgbClr val="6076B4"/>
              </a:solidFill>
              <a:uFillTx/>
              <a:latin typeface="Cambria"/>
            </a:endParaRPr>
          </a:p>
          <a:p>
            <a:pPr marL="0" indent="0">
              <a:buNone/>
            </a:pPr>
            <a:r>
              <a:rPr lang="en-GB" sz="2500" dirty="0">
                <a:solidFill>
                  <a:srgbClr val="6076B4"/>
                </a:solidFill>
                <a:latin typeface="Cambria"/>
              </a:rPr>
              <a:t>‘</a:t>
            </a:r>
            <a:r>
              <a:rPr lang="en-GB" sz="2500" dirty="0">
                <a:solidFill>
                  <a:srgbClr val="6076B4"/>
                </a:solidFill>
                <a:uFillTx/>
                <a:latin typeface="Cambria"/>
              </a:rPr>
              <a:t>The youth of today, they </a:t>
            </a:r>
            <a:r>
              <a:rPr lang="en-GB" sz="2500" dirty="0">
                <a:solidFill>
                  <a:srgbClr val="6076B4"/>
                </a:solidFill>
                <a:latin typeface="Cambria"/>
              </a:rPr>
              <a:t>speak only </a:t>
            </a:r>
            <a:r>
              <a:rPr lang="en-GB" sz="2500" dirty="0">
                <a:solidFill>
                  <a:srgbClr val="6076B4"/>
                </a:solidFill>
                <a:uFillTx/>
                <a:latin typeface="Cambria"/>
              </a:rPr>
              <a:t>English or Pidgin, they can’t speak their indigenous languages.’</a:t>
            </a:r>
          </a:p>
          <a:p>
            <a:pPr marL="0" indent="0">
              <a:buNone/>
            </a:pPr>
            <a:endParaRPr lang="en-GB" sz="2500" b="1" dirty="0">
              <a:solidFill>
                <a:srgbClr val="6076B4"/>
              </a:solidFill>
              <a:uFillTx/>
              <a:latin typeface="Cambria"/>
            </a:endParaRPr>
          </a:p>
          <a:p>
            <a:pPr marL="0" indent="0">
              <a:buNone/>
            </a:pPr>
            <a:r>
              <a:rPr lang="en-GB" sz="2500" b="1" dirty="0">
                <a:solidFill>
                  <a:srgbClr val="6076B4"/>
                </a:solidFill>
                <a:uFillTx/>
                <a:latin typeface="Cambria"/>
              </a:rPr>
              <a:t>Stigma</a:t>
            </a:r>
          </a:p>
          <a:p>
            <a:pPr marL="0" lvl="0" indent="0">
              <a:spcBef>
                <a:spcPts val="0"/>
              </a:spcBef>
              <a:buNone/>
              <a:defRPr>
                <a:uFillTx/>
              </a:defRPr>
            </a:pPr>
            <a:r>
              <a:rPr lang="en-GB" sz="2500" i="1" dirty="0">
                <a:solidFill>
                  <a:srgbClr val="6076B4"/>
                </a:solidFill>
                <a:latin typeface="Cambria"/>
              </a:rPr>
              <a:t>f</a:t>
            </a:r>
            <a:r>
              <a:rPr lang="en-GB" sz="2500" i="1" dirty="0">
                <a:solidFill>
                  <a:srgbClr val="6076B4"/>
                </a:solidFill>
                <a:uFillTx/>
                <a:latin typeface="Cambria"/>
              </a:rPr>
              <a:t>rom childhood </a:t>
            </a:r>
            <a:r>
              <a:rPr lang="en-GB" sz="2500" i="1" dirty="0" err="1">
                <a:solidFill>
                  <a:srgbClr val="6076B4"/>
                </a:solidFill>
                <a:uFillTx/>
                <a:latin typeface="Cambria"/>
              </a:rPr>
              <a:t>dey</a:t>
            </a:r>
            <a:r>
              <a:rPr lang="en-GB" sz="2500" i="1" dirty="0">
                <a:solidFill>
                  <a:srgbClr val="6076B4"/>
                </a:solidFill>
                <a:uFillTx/>
                <a:latin typeface="Cambria"/>
              </a:rPr>
              <a:t> </a:t>
            </a:r>
            <a:r>
              <a:rPr lang="en-GB" sz="2500" i="1" dirty="0" err="1">
                <a:solidFill>
                  <a:srgbClr val="6076B4"/>
                </a:solidFill>
                <a:uFillTx/>
                <a:latin typeface="Cambria"/>
              </a:rPr>
              <a:t>meik</a:t>
            </a:r>
            <a:r>
              <a:rPr lang="en-GB" sz="2500" i="1" dirty="0">
                <a:solidFill>
                  <a:srgbClr val="6076B4"/>
                </a:solidFill>
                <a:uFillTx/>
                <a:latin typeface="Cambria"/>
              </a:rPr>
              <a:t> mi foe </a:t>
            </a:r>
            <a:r>
              <a:rPr lang="en-GB" sz="2500" i="1" dirty="0" err="1">
                <a:solidFill>
                  <a:srgbClr val="6076B4"/>
                </a:solidFill>
                <a:uFillTx/>
                <a:latin typeface="Cambria"/>
              </a:rPr>
              <a:t>ondastan</a:t>
            </a:r>
            <a:r>
              <a:rPr lang="en-GB" sz="2500" i="1" dirty="0">
                <a:solidFill>
                  <a:srgbClr val="6076B4"/>
                </a:solidFill>
                <a:uFillTx/>
                <a:latin typeface="Cambria"/>
              </a:rPr>
              <a:t> </a:t>
            </a:r>
            <a:r>
              <a:rPr lang="en-GB" sz="2500" i="1" dirty="0" err="1">
                <a:solidFill>
                  <a:srgbClr val="6076B4"/>
                </a:solidFill>
                <a:uFillTx/>
                <a:latin typeface="Cambria"/>
              </a:rPr>
              <a:t>sei</a:t>
            </a:r>
            <a:r>
              <a:rPr lang="en-GB" sz="2500" i="1" dirty="0">
                <a:solidFill>
                  <a:srgbClr val="6076B4"/>
                </a:solidFill>
                <a:uFillTx/>
                <a:latin typeface="Cambria"/>
              </a:rPr>
              <a:t> Pidgin, Pidgin </a:t>
            </a:r>
            <a:r>
              <a:rPr lang="en-GB" sz="2500" i="1" dirty="0" err="1">
                <a:solidFill>
                  <a:srgbClr val="6076B4"/>
                </a:solidFill>
                <a:uFillTx/>
                <a:latin typeface="Cambria"/>
              </a:rPr>
              <a:t>na</a:t>
            </a:r>
            <a:r>
              <a:rPr lang="en-GB" sz="2500" i="1" dirty="0">
                <a:solidFill>
                  <a:srgbClr val="6076B4"/>
                </a:solidFill>
                <a:uFillTx/>
                <a:latin typeface="Cambria"/>
              </a:rPr>
              <a:t> bad </a:t>
            </a:r>
            <a:r>
              <a:rPr lang="en-GB" sz="2500" i="1" dirty="0" err="1">
                <a:solidFill>
                  <a:srgbClr val="6076B4"/>
                </a:solidFill>
                <a:uFillTx/>
                <a:latin typeface="Cambria"/>
              </a:rPr>
              <a:t>laguech</a:t>
            </a:r>
            <a:r>
              <a:rPr lang="en-GB" sz="2500" i="1" dirty="0">
                <a:solidFill>
                  <a:srgbClr val="6076B4"/>
                </a:solidFill>
                <a:uFillTx/>
                <a:latin typeface="Cambria"/>
              </a:rPr>
              <a:t> … Yu </a:t>
            </a:r>
            <a:r>
              <a:rPr lang="en-GB" sz="2500" i="1" dirty="0" err="1">
                <a:solidFill>
                  <a:srgbClr val="6076B4"/>
                </a:solidFill>
                <a:uFillTx/>
                <a:latin typeface="Cambria"/>
              </a:rPr>
              <a:t>tok</a:t>
            </a:r>
            <a:r>
              <a:rPr lang="en-GB" sz="2500" i="1" dirty="0">
                <a:solidFill>
                  <a:srgbClr val="6076B4"/>
                </a:solidFill>
                <a:uFillTx/>
                <a:latin typeface="Cambria"/>
              </a:rPr>
              <a:t> Pidgin foe </a:t>
            </a:r>
            <a:r>
              <a:rPr lang="en-GB" sz="2500" i="1" dirty="0" err="1">
                <a:solidFill>
                  <a:srgbClr val="6076B4"/>
                </a:solidFill>
                <a:uFillTx/>
                <a:latin typeface="Cambria"/>
              </a:rPr>
              <a:t>haus</a:t>
            </a:r>
            <a:r>
              <a:rPr lang="en-GB" sz="2500" i="1" dirty="0">
                <a:solidFill>
                  <a:srgbClr val="6076B4"/>
                </a:solidFill>
                <a:uFillTx/>
                <a:latin typeface="Cambria"/>
              </a:rPr>
              <a:t> </a:t>
            </a:r>
            <a:r>
              <a:rPr lang="en-GB" sz="2500" i="1" dirty="0" err="1">
                <a:solidFill>
                  <a:srgbClr val="6076B4"/>
                </a:solidFill>
                <a:uFillTx/>
                <a:latin typeface="Cambria"/>
              </a:rPr>
              <a:t>dey</a:t>
            </a:r>
            <a:r>
              <a:rPr lang="en-GB" sz="2500" i="1" dirty="0">
                <a:solidFill>
                  <a:srgbClr val="6076B4"/>
                </a:solidFill>
                <a:uFillTx/>
                <a:latin typeface="Cambria"/>
              </a:rPr>
              <a:t> bit </a:t>
            </a:r>
            <a:r>
              <a:rPr lang="en-GB" sz="2500" i="1" dirty="0" err="1">
                <a:solidFill>
                  <a:srgbClr val="6076B4"/>
                </a:solidFill>
                <a:uFillTx/>
                <a:latin typeface="Cambria"/>
              </a:rPr>
              <a:t>yu</a:t>
            </a:r>
            <a:r>
              <a:rPr lang="en-GB" sz="2500" i="1" dirty="0">
                <a:solidFill>
                  <a:srgbClr val="6076B4"/>
                </a:solidFill>
                <a:uFillTx/>
                <a:latin typeface="Cambria"/>
              </a:rPr>
              <a:t>, </a:t>
            </a:r>
            <a:r>
              <a:rPr lang="en-GB" sz="2500" i="1" dirty="0" err="1">
                <a:solidFill>
                  <a:srgbClr val="6076B4"/>
                </a:solidFill>
                <a:uFillTx/>
                <a:latin typeface="Cambria"/>
              </a:rPr>
              <a:t>yu</a:t>
            </a:r>
            <a:r>
              <a:rPr lang="en-GB" sz="2500" i="1" dirty="0">
                <a:solidFill>
                  <a:srgbClr val="6076B4"/>
                </a:solidFill>
                <a:uFillTx/>
                <a:latin typeface="Cambria"/>
              </a:rPr>
              <a:t> </a:t>
            </a:r>
            <a:r>
              <a:rPr lang="en-GB" sz="2500" i="1" dirty="0" err="1">
                <a:solidFill>
                  <a:srgbClr val="6076B4"/>
                </a:solidFill>
                <a:uFillTx/>
                <a:latin typeface="Cambria"/>
              </a:rPr>
              <a:t>goe</a:t>
            </a:r>
            <a:r>
              <a:rPr lang="en-GB" sz="2500" i="1" dirty="0">
                <a:solidFill>
                  <a:srgbClr val="6076B4"/>
                </a:solidFill>
                <a:uFillTx/>
                <a:latin typeface="Cambria"/>
              </a:rPr>
              <a:t> </a:t>
            </a:r>
            <a:r>
              <a:rPr lang="en-GB" sz="2500" i="1" dirty="0" err="1">
                <a:solidFill>
                  <a:srgbClr val="6076B4"/>
                </a:solidFill>
                <a:uFillTx/>
                <a:latin typeface="Cambria"/>
              </a:rPr>
              <a:t>skul</a:t>
            </a:r>
            <a:r>
              <a:rPr lang="en-GB" sz="2500" i="1" dirty="0">
                <a:solidFill>
                  <a:srgbClr val="6076B4"/>
                </a:solidFill>
                <a:uFillTx/>
                <a:latin typeface="Cambria"/>
              </a:rPr>
              <a:t> </a:t>
            </a:r>
            <a:r>
              <a:rPr lang="en-GB" sz="2500" i="1" dirty="0" err="1">
                <a:solidFill>
                  <a:srgbClr val="6076B4"/>
                </a:solidFill>
                <a:uFillTx/>
                <a:latin typeface="Cambria"/>
              </a:rPr>
              <a:t>yu</a:t>
            </a:r>
            <a:r>
              <a:rPr lang="en-GB" sz="2500" i="1" dirty="0">
                <a:solidFill>
                  <a:srgbClr val="6076B4"/>
                </a:solidFill>
                <a:uFillTx/>
                <a:latin typeface="Cambria"/>
              </a:rPr>
              <a:t> </a:t>
            </a:r>
            <a:r>
              <a:rPr lang="en-GB" sz="2500" i="1" dirty="0" err="1">
                <a:solidFill>
                  <a:srgbClr val="6076B4"/>
                </a:solidFill>
                <a:uFillTx/>
                <a:latin typeface="Cambria"/>
              </a:rPr>
              <a:t>tok</a:t>
            </a:r>
            <a:r>
              <a:rPr lang="en-GB" sz="2500" i="1" dirty="0">
                <a:solidFill>
                  <a:srgbClr val="6076B4"/>
                </a:solidFill>
                <a:uFillTx/>
                <a:latin typeface="Cambria"/>
              </a:rPr>
              <a:t> Pidgin </a:t>
            </a:r>
            <a:r>
              <a:rPr lang="en-GB" sz="2500" i="1" dirty="0" err="1">
                <a:solidFill>
                  <a:srgbClr val="6076B4"/>
                </a:solidFill>
                <a:uFillTx/>
                <a:latin typeface="Cambria"/>
              </a:rPr>
              <a:t>dey</a:t>
            </a:r>
            <a:r>
              <a:rPr lang="en-GB" sz="2500" i="1" dirty="0">
                <a:solidFill>
                  <a:srgbClr val="6076B4"/>
                </a:solidFill>
                <a:uFillTx/>
                <a:latin typeface="Cambria"/>
              </a:rPr>
              <a:t> bit </a:t>
            </a:r>
            <a:r>
              <a:rPr lang="en-GB" sz="2500" i="1" dirty="0" err="1">
                <a:solidFill>
                  <a:srgbClr val="6076B4"/>
                </a:solidFill>
                <a:uFillTx/>
                <a:latin typeface="Cambria"/>
              </a:rPr>
              <a:t>yu</a:t>
            </a:r>
            <a:r>
              <a:rPr lang="en-GB" sz="2500" i="1" dirty="0">
                <a:solidFill>
                  <a:srgbClr val="6076B4"/>
                </a:solidFill>
                <a:uFillTx/>
                <a:latin typeface="Cambria"/>
              </a:rPr>
              <a:t> </a:t>
            </a:r>
            <a:r>
              <a:rPr lang="en-GB" sz="2500" dirty="0">
                <a:solidFill>
                  <a:srgbClr val="6076B4"/>
                </a:solidFill>
                <a:uFillTx/>
                <a:latin typeface="Cambria"/>
              </a:rPr>
              <a:t>(Ya_MU_03)</a:t>
            </a:r>
          </a:p>
          <a:p>
            <a:pPr marL="0" indent="0">
              <a:buNone/>
            </a:pPr>
            <a:endParaRPr lang="en-GB" sz="2500" dirty="0">
              <a:solidFill>
                <a:srgbClr val="6076B4"/>
              </a:solidFill>
              <a:latin typeface="Cambria"/>
            </a:endParaRPr>
          </a:p>
          <a:p>
            <a:pPr marL="0" indent="0">
              <a:buNone/>
            </a:pPr>
            <a:r>
              <a:rPr lang="en-GB" sz="2500" dirty="0">
                <a:solidFill>
                  <a:srgbClr val="6076B4"/>
                </a:solidFill>
                <a:latin typeface="Cambria"/>
              </a:rPr>
              <a:t>’F</a:t>
            </a:r>
            <a:r>
              <a:rPr lang="en-GB" sz="2500" dirty="0">
                <a:solidFill>
                  <a:srgbClr val="6076B4"/>
                </a:solidFill>
                <a:uFillTx/>
                <a:latin typeface="Cambria"/>
              </a:rPr>
              <a:t>rom childhood, they taught me that Pidgin, Pidgin was a bad language … You’d speak Pidgin at home, they’d beat you</a:t>
            </a:r>
            <a:r>
              <a:rPr lang="en-GB" sz="2500" dirty="0">
                <a:solidFill>
                  <a:srgbClr val="6076B4"/>
                </a:solidFill>
                <a:latin typeface="Cambria"/>
              </a:rPr>
              <a:t>,</a:t>
            </a:r>
            <a:r>
              <a:rPr lang="en-GB" sz="2500" dirty="0">
                <a:solidFill>
                  <a:srgbClr val="6076B4"/>
                </a:solidFill>
                <a:uFillTx/>
                <a:latin typeface="Cambria"/>
              </a:rPr>
              <a:t> you’d go to school and speak Pidgin, they’d beat you”</a:t>
            </a:r>
          </a:p>
          <a:p>
            <a:pPr marL="0" indent="0">
              <a:buNone/>
            </a:pPr>
            <a:endParaRPr lang="en-GB" sz="2500" dirty="0">
              <a:solidFill>
                <a:srgbClr val="6076B4"/>
              </a:solidFill>
              <a:uFillTx/>
              <a:latin typeface="Cambri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19265"/>
            <a:ext cx="8229600" cy="993913"/>
          </a:xfrm>
        </p:spPr>
        <p:txBody>
          <a:bodyPr/>
          <a:lstStyle/>
          <a:p>
            <a:r>
              <a:rPr lang="en-US" sz="4800" dirty="0">
                <a:solidFill>
                  <a:schemeClr val="accent1"/>
                </a:solidFill>
                <a:uFillTx/>
                <a:latin typeface="Cambria"/>
              </a:rPr>
              <a:t>Nex</a:t>
            </a:r>
            <a:r>
              <a:rPr lang="en-US" sz="4800" dirty="0">
                <a:solidFill>
                  <a:schemeClr val="accent1"/>
                </a:solidFill>
                <a:latin typeface="Cambria"/>
              </a:rPr>
              <a:t>t steps</a:t>
            </a:r>
            <a:endParaRPr lang="en-GB" sz="4800" dirty="0">
              <a:solidFill>
                <a:schemeClr val="accent1"/>
              </a:solidFill>
              <a:uFillTx/>
              <a:latin typeface="Cambria"/>
            </a:endParaRPr>
          </a:p>
        </p:txBody>
      </p:sp>
      <p:sp>
        <p:nvSpPr>
          <p:cNvPr id="3" name="Content Placeholder 2"/>
          <p:cNvSpPr>
            <a:spLocks noGrp="1"/>
          </p:cNvSpPr>
          <p:nvPr>
            <p:ph idx="1"/>
          </p:nvPr>
        </p:nvSpPr>
        <p:spPr>
          <a:xfrm>
            <a:off x="457200" y="1113178"/>
            <a:ext cx="8496300" cy="5648866"/>
          </a:xfrm>
        </p:spPr>
        <p:txBody>
          <a:bodyPr>
            <a:noAutofit/>
          </a:bodyPr>
          <a:lstStyle/>
          <a:p>
            <a:r>
              <a:rPr lang="en-GB" sz="2200" dirty="0">
                <a:solidFill>
                  <a:srgbClr val="6076B4"/>
                </a:solidFill>
                <a:latin typeface="Cambria"/>
              </a:rPr>
              <a:t>Release of CPE corpus, version 2</a:t>
            </a:r>
          </a:p>
          <a:p>
            <a:pPr lvl="1"/>
            <a:r>
              <a:rPr lang="en-GB" sz="2000" dirty="0">
                <a:solidFill>
                  <a:srgbClr val="6076B4"/>
                </a:solidFill>
                <a:uFillTx/>
                <a:latin typeface="Cambria"/>
              </a:rPr>
              <a:t>Corrections in orthography, mark-up, POS tags</a:t>
            </a:r>
          </a:p>
          <a:p>
            <a:pPr lvl="1"/>
            <a:r>
              <a:rPr lang="en-GB" sz="2000" dirty="0">
                <a:solidFill>
                  <a:srgbClr val="6076B4"/>
                </a:solidFill>
                <a:latin typeface="Cambria"/>
              </a:rPr>
              <a:t>Improved access to participant information data</a:t>
            </a:r>
          </a:p>
          <a:p>
            <a:pPr marL="457200" lvl="1" indent="0">
              <a:buNone/>
            </a:pPr>
            <a:endParaRPr lang="en-GB" sz="2000" dirty="0">
              <a:solidFill>
                <a:srgbClr val="6076B4"/>
              </a:solidFill>
              <a:latin typeface="Cambria"/>
            </a:endParaRPr>
          </a:p>
          <a:p>
            <a:r>
              <a:rPr lang="en-GB" sz="2200" dirty="0">
                <a:solidFill>
                  <a:srgbClr val="6076B4"/>
                </a:solidFill>
                <a:latin typeface="Cambria"/>
              </a:rPr>
              <a:t>New bid for 1,000,000-word corpus of spoken CPE</a:t>
            </a:r>
          </a:p>
          <a:p>
            <a:pPr lvl="1"/>
            <a:r>
              <a:rPr lang="en-GB" sz="2000" dirty="0">
                <a:solidFill>
                  <a:srgbClr val="6076B4"/>
                </a:solidFill>
                <a:latin typeface="Cambria"/>
              </a:rPr>
              <a:t>Scaling up processes (and tools)</a:t>
            </a:r>
          </a:p>
          <a:p>
            <a:pPr lvl="1"/>
            <a:r>
              <a:rPr lang="en-GB" sz="2000" dirty="0">
                <a:solidFill>
                  <a:srgbClr val="6076B4"/>
                </a:solidFill>
                <a:latin typeface="Cambria"/>
              </a:rPr>
              <a:t>Including five teams in Cameroon, with five recording locations</a:t>
            </a:r>
          </a:p>
          <a:p>
            <a:pPr lvl="1"/>
            <a:r>
              <a:rPr lang="en-GB" sz="2000" dirty="0">
                <a:solidFill>
                  <a:srgbClr val="6076B4"/>
                </a:solidFill>
                <a:latin typeface="Cambria"/>
              </a:rPr>
              <a:t>More variation, increasing representativeness, comparability and balance</a:t>
            </a:r>
          </a:p>
          <a:p>
            <a:pPr lvl="1"/>
            <a:endParaRPr lang="en-GB" sz="2000" dirty="0">
              <a:solidFill>
                <a:srgbClr val="6076B4"/>
              </a:solidFill>
              <a:latin typeface="Cambria"/>
            </a:endParaRPr>
          </a:p>
          <a:p>
            <a:r>
              <a:rPr lang="en-GB" sz="2200" dirty="0">
                <a:solidFill>
                  <a:srgbClr val="6076B4"/>
                </a:solidFill>
                <a:latin typeface="Cambria"/>
              </a:rPr>
              <a:t>Ongoing research strands </a:t>
            </a:r>
          </a:p>
          <a:p>
            <a:pPr lvl="1"/>
            <a:r>
              <a:rPr lang="en-GB" sz="2000" dirty="0">
                <a:solidFill>
                  <a:srgbClr val="6076B4"/>
                </a:solidFill>
                <a:latin typeface="Cambria"/>
              </a:rPr>
              <a:t>Grammar</a:t>
            </a:r>
          </a:p>
          <a:p>
            <a:pPr lvl="1"/>
            <a:r>
              <a:rPr lang="en-GB" sz="2000" dirty="0">
                <a:solidFill>
                  <a:srgbClr val="6076B4"/>
                </a:solidFill>
                <a:latin typeface="Cambria"/>
              </a:rPr>
              <a:t>Lexis </a:t>
            </a:r>
          </a:p>
          <a:p>
            <a:pPr lvl="1"/>
            <a:r>
              <a:rPr lang="en-GB" sz="2000" dirty="0">
                <a:solidFill>
                  <a:srgbClr val="6076B4"/>
                </a:solidFill>
                <a:latin typeface="Cambria"/>
              </a:rPr>
              <a:t>Prosody, tone</a:t>
            </a:r>
          </a:p>
          <a:p>
            <a:pPr lvl="1"/>
            <a:r>
              <a:rPr lang="en-GB" sz="2000" dirty="0">
                <a:solidFill>
                  <a:srgbClr val="6076B4"/>
                </a:solidFill>
                <a:latin typeface="Cambria"/>
              </a:rPr>
              <a:t>Codeswitching</a:t>
            </a:r>
          </a:p>
          <a:p>
            <a:pPr lvl="1"/>
            <a:endParaRPr lang="en-GB" sz="2000" dirty="0">
              <a:solidFill>
                <a:srgbClr val="6076B4"/>
              </a:solidFill>
              <a:latin typeface="Cambria"/>
            </a:endParaRPr>
          </a:p>
          <a:p>
            <a:pPr lvl="1"/>
            <a:endParaRPr lang="en-GB" sz="2000" dirty="0">
              <a:solidFill>
                <a:srgbClr val="6076B4"/>
              </a:solidFill>
              <a:latin typeface="Cambria"/>
            </a:endParaRPr>
          </a:p>
        </p:txBody>
      </p:sp>
    </p:spTree>
  </p:cSld>
  <p:clrMapOvr>
    <a:overrideClrMapping bg1="lt1" tx1="dk1" bg2="lt2" tx2="dk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clrChange>
              <a:clrFrom>
                <a:srgbClr val="FFFFFF"/>
              </a:clrFrom>
              <a:clrTo>
                <a:srgbClr val="FFFFFF">
                  <a:alpha val="0"/>
                </a:srgbClr>
              </a:clrTo>
            </a:clrChange>
          </a:blip>
          <a:stretch>
            <a:fillRect/>
          </a:stretch>
        </p:blipFill>
        <p:spPr>
          <a:xfrm>
            <a:off x="623903" y="5595374"/>
            <a:ext cx="3306684" cy="1308100"/>
          </a:xfrm>
          <a:prstGeom prst="rect">
            <a:avLst/>
          </a:prstGeom>
        </p:spPr>
      </p:pic>
      <p:sp>
        <p:nvSpPr>
          <p:cNvPr id="2" name="Title 1"/>
          <p:cNvSpPr>
            <a:spLocks noGrp="1"/>
          </p:cNvSpPr>
          <p:nvPr>
            <p:ph type="title"/>
          </p:nvPr>
        </p:nvSpPr>
        <p:spPr>
          <a:xfrm>
            <a:off x="457200" y="0"/>
            <a:ext cx="8229600" cy="1389321"/>
          </a:xfrm>
        </p:spPr>
        <p:txBody>
          <a:bodyPr/>
          <a:lstStyle/>
          <a:p>
            <a:r>
              <a:rPr lang="en-GB" dirty="0">
                <a:solidFill>
                  <a:schemeClr val="accent1"/>
                </a:solidFill>
                <a:uFillTx/>
                <a:latin typeface="Cambria"/>
              </a:rPr>
              <a:t>Thank you</a:t>
            </a:r>
            <a:endParaRPr lang="en-US" dirty="0">
              <a:solidFill>
                <a:schemeClr val="accent1"/>
              </a:solidFill>
              <a:uFillTx/>
              <a:latin typeface="Cambria"/>
            </a:endParaRPr>
          </a:p>
        </p:txBody>
      </p:sp>
      <p:sp>
        <p:nvSpPr>
          <p:cNvPr id="3" name="Subtitle 2"/>
          <p:cNvSpPr>
            <a:spLocks noGrp="1"/>
          </p:cNvSpPr>
          <p:nvPr>
            <p:ph idx="1"/>
          </p:nvPr>
        </p:nvSpPr>
        <p:spPr>
          <a:xfrm>
            <a:off x="457200" y="1422994"/>
            <a:ext cx="8229600" cy="917247"/>
          </a:xfrm>
        </p:spPr>
        <p:txBody>
          <a:bodyPr>
            <a:noAutofit/>
          </a:bodyPr>
          <a:lstStyle/>
          <a:p>
            <a:pPr marL="0" indent="0" algn="ctr">
              <a:buNone/>
            </a:pPr>
            <a:r>
              <a:rPr lang="en-GB" sz="2200" dirty="0">
                <a:solidFill>
                  <a:srgbClr val="6076B4"/>
                </a:solidFill>
                <a:uFillTx/>
                <a:latin typeface="Cambria"/>
                <a:cs typeface="Cambria"/>
              </a:rPr>
              <a:t>We acknowledge the support of British Academy/</a:t>
            </a:r>
            <a:r>
              <a:rPr lang="en-GB" sz="2200" dirty="0" err="1">
                <a:solidFill>
                  <a:srgbClr val="6076B4"/>
                </a:solidFill>
                <a:uFillTx/>
                <a:latin typeface="Cambria"/>
                <a:cs typeface="Cambria"/>
              </a:rPr>
              <a:t>Leverhulme</a:t>
            </a:r>
            <a:r>
              <a:rPr lang="en-GB" sz="2200" dirty="0">
                <a:solidFill>
                  <a:srgbClr val="6076B4"/>
                </a:solidFill>
                <a:uFillTx/>
                <a:latin typeface="Cambria"/>
                <a:cs typeface="Cambria"/>
              </a:rPr>
              <a:t> grant (ref. </a:t>
            </a:r>
            <a:r>
              <a:rPr lang="en-US" sz="2200" dirty="0">
                <a:solidFill>
                  <a:srgbClr val="6076B4"/>
                </a:solidFill>
                <a:uFillTx/>
                <a:latin typeface="Cambria"/>
                <a:cs typeface="Cambria"/>
              </a:rPr>
              <a:t>SG140663)</a:t>
            </a:r>
            <a:r>
              <a:rPr lang="en-GB" sz="2200" dirty="0">
                <a:solidFill>
                  <a:srgbClr val="6076B4"/>
                </a:solidFill>
                <a:uFillTx/>
                <a:latin typeface="Cambria"/>
                <a:cs typeface="Cambria"/>
              </a:rPr>
              <a:t> </a:t>
            </a:r>
            <a:r>
              <a:rPr lang="en-GB" sz="2200" i="1" dirty="0">
                <a:solidFill>
                  <a:srgbClr val="6076B4"/>
                </a:solidFill>
                <a:uFillTx/>
                <a:latin typeface="Cambria"/>
                <a:cs typeface="Cambria"/>
              </a:rPr>
              <a:t>A spoken corpus of CPE: Pilot study</a:t>
            </a:r>
          </a:p>
          <a:p>
            <a:pPr marL="0" indent="0" algn="ctr">
              <a:buNone/>
            </a:pPr>
            <a:endParaRPr lang="en-GB" sz="2200" i="1" dirty="0">
              <a:solidFill>
                <a:srgbClr val="6076B4"/>
              </a:solidFill>
              <a:uFillTx/>
              <a:latin typeface="Cambria"/>
              <a:cs typeface="Cambria"/>
            </a:endParaRPr>
          </a:p>
          <a:p>
            <a:pPr marL="0" indent="0" algn="ctr">
              <a:buNone/>
            </a:pPr>
            <a:endParaRPr lang="en-GB" sz="2200" dirty="0">
              <a:solidFill>
                <a:srgbClr val="6076B4"/>
              </a:solidFill>
              <a:uFillTx/>
              <a:latin typeface="Cambria"/>
              <a:cs typeface="Cambria"/>
            </a:endParaRPr>
          </a:p>
        </p:txBody>
      </p:sp>
      <p:pic>
        <p:nvPicPr>
          <p:cNvPr id="1026" name="Picture 2" descr="Standard University of Sussex black logo"/>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6336452" y="5843592"/>
            <a:ext cx="1947996" cy="811665"/>
          </a:xfrm>
          <a:prstGeom prst="rect">
            <a:avLst/>
          </a:prstGeom>
        </p:spPr>
      </p:pic>
      <p:pic>
        <p:nvPicPr>
          <p:cNvPr id="6" name="Content Placeholder 3"/>
          <p:cNvPicPr>
            <a:picLocks noChangeAspect="1"/>
          </p:cNvPicPr>
          <p:nvPr/>
        </p:nvPicPr>
        <p:blipFill>
          <a:blip r:embed="rId5"/>
          <a:stretch>
            <a:fillRect/>
          </a:stretch>
        </p:blipFill>
        <p:spPr>
          <a:xfrm>
            <a:off x="161837" y="2373914"/>
            <a:ext cx="5383766" cy="3221460"/>
          </a:xfrm>
          <a:prstGeom prst="rect">
            <a:avLst/>
          </a:prstGeom>
        </p:spPr>
      </p:pic>
      <p:sp>
        <p:nvSpPr>
          <p:cNvPr id="7" name="TextBox 6"/>
          <p:cNvSpPr txBox="1">
            <a:spLocks/>
          </p:cNvSpPr>
          <p:nvPr/>
        </p:nvSpPr>
        <p:spPr>
          <a:xfrm>
            <a:off x="5677206" y="2430780"/>
            <a:ext cx="3123894" cy="3416320"/>
          </a:xfrm>
          <a:prstGeom prst="rect">
            <a:avLst/>
          </a:prstGeom>
          <a:noFill/>
        </p:spPr>
        <p:txBody>
          <a:bodyPr wrap="square" rtlCol="0">
            <a:spAutoFit/>
          </a:bodyPr>
          <a:lstStyle/>
          <a:p>
            <a:r>
              <a:rPr lang="en-GB" i="1" dirty="0">
                <a:solidFill>
                  <a:srgbClr val="6076B4"/>
                </a:solidFill>
                <a:latin typeface="Cambria"/>
              </a:rPr>
              <a:t>‘</a:t>
            </a:r>
            <a:r>
              <a:rPr lang="en-GB" i="1" dirty="0" err="1">
                <a:solidFill>
                  <a:srgbClr val="6076B4"/>
                </a:solidFill>
                <a:latin typeface="Cambria"/>
              </a:rPr>
              <a:t>i</a:t>
            </a:r>
            <a:r>
              <a:rPr lang="en-GB" i="1" dirty="0">
                <a:solidFill>
                  <a:srgbClr val="6076B4"/>
                </a:solidFill>
                <a:latin typeface="Cambria"/>
              </a:rPr>
              <a:t> </a:t>
            </a:r>
            <a:r>
              <a:rPr lang="en-GB" i="1" dirty="0">
                <a:solidFill>
                  <a:srgbClr val="6076B4"/>
                </a:solidFill>
                <a:uFillTx/>
                <a:latin typeface="Cambria"/>
              </a:rPr>
              <a:t> fain foe </a:t>
            </a:r>
            <a:r>
              <a:rPr lang="en-GB" i="1" dirty="0" err="1">
                <a:solidFill>
                  <a:srgbClr val="6076B4"/>
                </a:solidFill>
                <a:uFillTx/>
                <a:latin typeface="Cambria"/>
              </a:rPr>
              <a:t>tok</a:t>
            </a:r>
            <a:r>
              <a:rPr lang="en-GB" i="1" dirty="0">
                <a:solidFill>
                  <a:srgbClr val="6076B4"/>
                </a:solidFill>
                <a:uFillTx/>
                <a:latin typeface="Cambria"/>
              </a:rPr>
              <a:t> pidgin </a:t>
            </a:r>
            <a:r>
              <a:rPr lang="en-GB" i="1" dirty="0" err="1">
                <a:solidFill>
                  <a:srgbClr val="6076B4"/>
                </a:solidFill>
                <a:uFillTx/>
                <a:latin typeface="Cambria"/>
              </a:rPr>
              <a:t>bikos</a:t>
            </a:r>
            <a:r>
              <a:rPr lang="en-GB" i="1" dirty="0">
                <a:solidFill>
                  <a:srgbClr val="6076B4"/>
                </a:solidFill>
                <a:uFillTx/>
                <a:latin typeface="Cambria"/>
              </a:rPr>
              <a:t> </a:t>
            </a:r>
            <a:r>
              <a:rPr lang="en-GB" i="1" dirty="0" err="1">
                <a:solidFill>
                  <a:srgbClr val="6076B4"/>
                </a:solidFill>
                <a:uFillTx/>
                <a:latin typeface="Cambria"/>
              </a:rPr>
              <a:t>yu</a:t>
            </a:r>
            <a:r>
              <a:rPr lang="en-GB" i="1" dirty="0">
                <a:solidFill>
                  <a:srgbClr val="6076B4"/>
                </a:solidFill>
                <a:uFillTx/>
                <a:latin typeface="Cambria"/>
              </a:rPr>
              <a:t> fit </a:t>
            </a:r>
            <a:r>
              <a:rPr lang="en-GB" i="1" dirty="0" err="1">
                <a:solidFill>
                  <a:srgbClr val="6076B4"/>
                </a:solidFill>
                <a:uFillTx/>
                <a:latin typeface="Cambria"/>
              </a:rPr>
              <a:t>goe</a:t>
            </a:r>
            <a:r>
              <a:rPr lang="en-GB" i="1" dirty="0">
                <a:solidFill>
                  <a:srgbClr val="6076B4"/>
                </a:solidFill>
                <a:uFillTx/>
                <a:latin typeface="Cambria"/>
              </a:rPr>
              <a:t> foe </a:t>
            </a:r>
            <a:r>
              <a:rPr lang="en-GB" i="1" dirty="0" err="1">
                <a:solidFill>
                  <a:srgbClr val="6076B4"/>
                </a:solidFill>
                <a:uFillTx/>
                <a:latin typeface="Cambria"/>
              </a:rPr>
              <a:t>som</a:t>
            </a:r>
            <a:r>
              <a:rPr lang="en-GB" i="1" dirty="0">
                <a:solidFill>
                  <a:srgbClr val="6076B4"/>
                </a:solidFill>
                <a:uFillTx/>
                <a:latin typeface="Cambria"/>
              </a:rPr>
              <a:t> </a:t>
            </a:r>
            <a:r>
              <a:rPr lang="en-GB" i="1" dirty="0" err="1">
                <a:solidFill>
                  <a:srgbClr val="6076B4"/>
                </a:solidFill>
                <a:uFillTx/>
                <a:latin typeface="Cambria"/>
              </a:rPr>
              <a:t>pleis</a:t>
            </a:r>
            <a:r>
              <a:rPr lang="en-GB" i="1" dirty="0">
                <a:solidFill>
                  <a:srgbClr val="6076B4"/>
                </a:solidFill>
                <a:uFillTx/>
                <a:latin typeface="Cambria"/>
              </a:rPr>
              <a:t> </a:t>
            </a:r>
            <a:r>
              <a:rPr lang="en-GB" i="1" dirty="0" err="1">
                <a:solidFill>
                  <a:srgbClr val="6076B4"/>
                </a:solidFill>
                <a:uFillTx/>
                <a:latin typeface="Cambria"/>
              </a:rPr>
              <a:t>wei</a:t>
            </a:r>
            <a:r>
              <a:rPr lang="en-GB" i="1" dirty="0">
                <a:solidFill>
                  <a:srgbClr val="6076B4"/>
                </a:solidFill>
                <a:uFillTx/>
                <a:latin typeface="Cambria"/>
              </a:rPr>
              <a:t> </a:t>
            </a:r>
            <a:r>
              <a:rPr lang="en-GB" i="1" dirty="0" err="1">
                <a:solidFill>
                  <a:srgbClr val="6076B4"/>
                </a:solidFill>
                <a:uFillTx/>
                <a:latin typeface="Cambria"/>
              </a:rPr>
              <a:t>dey</a:t>
            </a:r>
            <a:r>
              <a:rPr lang="en-GB" i="1" dirty="0">
                <a:solidFill>
                  <a:srgbClr val="6076B4"/>
                </a:solidFill>
                <a:uFillTx/>
                <a:latin typeface="Cambria"/>
              </a:rPr>
              <a:t> </a:t>
            </a:r>
            <a:r>
              <a:rPr lang="en-GB" i="1" dirty="0" err="1">
                <a:solidFill>
                  <a:srgbClr val="6076B4"/>
                </a:solidFill>
                <a:uFillTx/>
                <a:latin typeface="Cambria"/>
              </a:rPr>
              <a:t>noe</a:t>
            </a:r>
            <a:r>
              <a:rPr lang="en-GB" i="1" dirty="0">
                <a:solidFill>
                  <a:srgbClr val="6076B4"/>
                </a:solidFill>
                <a:uFillTx/>
                <a:latin typeface="Cambria"/>
              </a:rPr>
              <a:t> di </a:t>
            </a:r>
            <a:r>
              <a:rPr lang="en-GB" i="1" dirty="0" err="1">
                <a:solidFill>
                  <a:srgbClr val="6076B4"/>
                </a:solidFill>
                <a:uFillTx/>
                <a:latin typeface="Cambria"/>
              </a:rPr>
              <a:t>hie</a:t>
            </a:r>
            <a:r>
              <a:rPr lang="en-GB" i="1" dirty="0">
                <a:solidFill>
                  <a:srgbClr val="6076B4"/>
                </a:solidFill>
                <a:uFillTx/>
                <a:latin typeface="Cambria"/>
              </a:rPr>
              <a:t> </a:t>
            </a:r>
            <a:r>
              <a:rPr lang="en-GB" i="1" dirty="0" err="1">
                <a:solidFill>
                  <a:srgbClr val="6076B4"/>
                </a:solidFill>
                <a:uFillTx/>
                <a:latin typeface="Cambria"/>
              </a:rPr>
              <a:t>dat</a:t>
            </a:r>
            <a:r>
              <a:rPr lang="en-GB" i="1" dirty="0">
                <a:solidFill>
                  <a:srgbClr val="6076B4"/>
                </a:solidFill>
                <a:uFillTx/>
                <a:latin typeface="Cambria"/>
              </a:rPr>
              <a:t> </a:t>
            </a:r>
            <a:r>
              <a:rPr lang="en-GB" b="1" i="1" dirty="0">
                <a:solidFill>
                  <a:srgbClr val="6076B4"/>
                </a:solidFill>
                <a:uFillTx/>
                <a:latin typeface="Cambria"/>
              </a:rPr>
              <a:t>big big </a:t>
            </a:r>
            <a:r>
              <a:rPr lang="en-GB" b="1" i="1" dirty="0" err="1">
                <a:solidFill>
                  <a:srgbClr val="6076B4"/>
                </a:solidFill>
                <a:uFillTx/>
                <a:latin typeface="Cambria"/>
              </a:rPr>
              <a:t>grama</a:t>
            </a:r>
            <a:r>
              <a:rPr lang="en-GB" i="1" dirty="0">
                <a:solidFill>
                  <a:srgbClr val="6076B4"/>
                </a:solidFill>
                <a:uFillTx/>
                <a:latin typeface="Cambria"/>
              </a:rPr>
              <a:t> o </a:t>
            </a:r>
            <a:r>
              <a:rPr lang="en-GB" i="1" dirty="0" err="1">
                <a:solidFill>
                  <a:srgbClr val="6076B4"/>
                </a:solidFill>
                <a:uFillTx/>
                <a:latin typeface="Cambria"/>
              </a:rPr>
              <a:t>dat</a:t>
            </a:r>
            <a:r>
              <a:rPr lang="en-GB" i="1" dirty="0">
                <a:solidFill>
                  <a:srgbClr val="6076B4"/>
                </a:solidFill>
                <a:uFillTx/>
                <a:latin typeface="Cambria"/>
              </a:rPr>
              <a:t> </a:t>
            </a:r>
            <a:r>
              <a:rPr lang="en-GB" b="1" i="1" dirty="0">
                <a:solidFill>
                  <a:srgbClr val="6076B4"/>
                </a:solidFill>
                <a:uFillTx/>
                <a:latin typeface="Cambria"/>
              </a:rPr>
              <a:t>big big French</a:t>
            </a:r>
            <a:r>
              <a:rPr lang="en-GB" i="1" dirty="0">
                <a:solidFill>
                  <a:srgbClr val="6076B4"/>
                </a:solidFill>
                <a:latin typeface="Cambria"/>
              </a:rPr>
              <a:t>’</a:t>
            </a:r>
            <a:r>
              <a:rPr lang="en-GB" i="1" dirty="0">
                <a:solidFill>
                  <a:srgbClr val="6076B4"/>
                </a:solidFill>
                <a:uFillTx/>
                <a:latin typeface="Cambria"/>
              </a:rPr>
              <a:t> </a:t>
            </a:r>
            <a:r>
              <a:rPr lang="en-GB" dirty="0">
                <a:solidFill>
                  <a:srgbClr val="6076B4"/>
                </a:solidFill>
                <a:uFillTx/>
                <a:latin typeface="Cambria"/>
              </a:rPr>
              <a:t>(Be_Mu_02)</a:t>
            </a:r>
          </a:p>
          <a:p>
            <a:endParaRPr lang="en-GB" dirty="0">
              <a:solidFill>
                <a:srgbClr val="6076B4"/>
              </a:solidFill>
              <a:uFillTx/>
              <a:latin typeface="Cambria"/>
            </a:endParaRPr>
          </a:p>
          <a:p>
            <a:r>
              <a:rPr lang="en-GB" dirty="0">
                <a:solidFill>
                  <a:srgbClr val="6076B4"/>
                </a:solidFill>
                <a:latin typeface="Cambria"/>
              </a:rPr>
              <a:t>‘</a:t>
            </a:r>
            <a:r>
              <a:rPr lang="en-GB" dirty="0">
                <a:solidFill>
                  <a:srgbClr val="6076B4"/>
                </a:solidFill>
                <a:uFillTx/>
                <a:latin typeface="Cambria"/>
              </a:rPr>
              <a:t>It’s good to speak Pidgin because you might go somewhere where they don’t speak Standard English or Standard French’</a:t>
            </a:r>
          </a:p>
          <a:p>
            <a:endParaRPr lang="en-GB" dirty="0">
              <a:uFillTx/>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723"/>
            <a:ext cx="8229600" cy="675752"/>
          </a:xfrm>
        </p:spPr>
        <p:txBody>
          <a:bodyPr/>
          <a:lstStyle/>
          <a:p>
            <a:r>
              <a:rPr lang="en-US" sz="3600" dirty="0">
                <a:solidFill>
                  <a:schemeClr val="accent1"/>
                </a:solidFill>
                <a:uFillTx/>
                <a:latin typeface="Cambria"/>
                <a:cs typeface="Cambria"/>
              </a:rPr>
              <a:t>References</a:t>
            </a:r>
          </a:p>
        </p:txBody>
      </p:sp>
      <p:sp>
        <p:nvSpPr>
          <p:cNvPr id="3" name="Content Placeholder 2"/>
          <p:cNvSpPr>
            <a:spLocks noGrp="1"/>
          </p:cNvSpPr>
          <p:nvPr>
            <p:ph idx="1"/>
          </p:nvPr>
        </p:nvSpPr>
        <p:spPr>
          <a:xfrm>
            <a:off x="457200" y="664029"/>
            <a:ext cx="8229600" cy="6193971"/>
          </a:xfrm>
        </p:spPr>
        <p:txBody>
          <a:bodyPr>
            <a:noAutofit/>
          </a:bodyPr>
          <a:lstStyle/>
          <a:p>
            <a:pPr marL="0" indent="0">
              <a:buNone/>
            </a:pPr>
            <a:r>
              <a:rPr lang="en-GB" sz="1800" dirty="0" err="1">
                <a:solidFill>
                  <a:schemeClr val="tx2">
                    <a:lumMod val="60000"/>
                    <a:lumOff val="40000"/>
                  </a:schemeClr>
                </a:solidFill>
                <a:uFillTx/>
                <a:latin typeface="Cambria" panose="02040503050406030204" pitchFamily="18" charset="0"/>
              </a:rPr>
              <a:t>Ayafor</a:t>
            </a:r>
            <a:r>
              <a:rPr lang="en-GB" sz="1800" dirty="0">
                <a:solidFill>
                  <a:schemeClr val="tx2">
                    <a:lumMod val="60000"/>
                    <a:lumOff val="40000"/>
                  </a:schemeClr>
                </a:solidFill>
                <a:uFillTx/>
                <a:latin typeface="Cambria" panose="02040503050406030204" pitchFamily="18" charset="0"/>
              </a:rPr>
              <a:t>, Miriam and Melanie Green. 2017. </a:t>
            </a:r>
            <a:r>
              <a:rPr lang="en-GB" sz="1800" i="1" dirty="0">
                <a:solidFill>
                  <a:schemeClr val="tx2">
                    <a:lumMod val="60000"/>
                    <a:lumOff val="40000"/>
                  </a:schemeClr>
                </a:solidFill>
                <a:uFillTx/>
                <a:latin typeface="Cambria" panose="02040503050406030204" pitchFamily="18" charset="0"/>
              </a:rPr>
              <a:t>Cameroon Pidgin English</a:t>
            </a:r>
            <a:r>
              <a:rPr lang="en-GB" sz="1800" dirty="0">
                <a:solidFill>
                  <a:schemeClr val="tx2">
                    <a:lumMod val="60000"/>
                    <a:lumOff val="40000"/>
                  </a:schemeClr>
                </a:solidFill>
                <a:uFillTx/>
                <a:latin typeface="Cambria" panose="02040503050406030204" pitchFamily="18" charset="0"/>
              </a:rPr>
              <a:t> [London Oriental and African Language Library]. Amsterdam: John </a:t>
            </a:r>
            <a:r>
              <a:rPr lang="en-GB" sz="1800" dirty="0" err="1">
                <a:solidFill>
                  <a:schemeClr val="tx2">
                    <a:lumMod val="60000"/>
                    <a:lumOff val="40000"/>
                  </a:schemeClr>
                </a:solidFill>
                <a:uFillTx/>
                <a:latin typeface="Cambria" panose="02040503050406030204" pitchFamily="18" charset="0"/>
              </a:rPr>
              <a:t>Benjamins</a:t>
            </a:r>
            <a:r>
              <a:rPr lang="en-GB" sz="1800" dirty="0">
                <a:solidFill>
                  <a:schemeClr val="tx2">
                    <a:lumMod val="60000"/>
                    <a:lumOff val="40000"/>
                  </a:schemeClr>
                </a:solidFill>
                <a:uFillTx/>
                <a:latin typeface="Cambria" panose="02040503050406030204" pitchFamily="18" charset="0"/>
              </a:rPr>
              <a:t>.</a:t>
            </a:r>
          </a:p>
          <a:p>
            <a:pPr marL="0" indent="0">
              <a:buNone/>
            </a:pPr>
            <a:r>
              <a:rPr lang="en-GB" sz="1800" dirty="0" err="1">
                <a:solidFill>
                  <a:schemeClr val="tx2">
                    <a:lumMod val="60000"/>
                    <a:lumOff val="40000"/>
                  </a:schemeClr>
                </a:solidFill>
                <a:latin typeface="Cambria" panose="02040503050406030204" pitchFamily="18" charset="0"/>
              </a:rPr>
              <a:t>Bruyn</a:t>
            </a:r>
            <a:r>
              <a:rPr lang="en-GB" sz="1800" dirty="0">
                <a:solidFill>
                  <a:schemeClr val="tx2">
                    <a:lumMod val="60000"/>
                    <a:lumOff val="40000"/>
                  </a:schemeClr>
                </a:solidFill>
                <a:latin typeface="Cambria" panose="02040503050406030204" pitchFamily="18" charset="0"/>
              </a:rPr>
              <a:t>, Adrienne. 2009. Grammaticalization in creoles: ordinary and not-so-ordinary cases. </a:t>
            </a:r>
            <a:r>
              <a:rPr lang="en-GB" sz="1800" i="1" dirty="0">
                <a:solidFill>
                  <a:schemeClr val="tx2">
                    <a:lumMod val="60000"/>
                    <a:lumOff val="40000"/>
                  </a:schemeClr>
                </a:solidFill>
                <a:latin typeface="Cambria" panose="02040503050406030204" pitchFamily="18" charset="0"/>
              </a:rPr>
              <a:t>Studies in Language </a:t>
            </a:r>
            <a:r>
              <a:rPr lang="en-GB" sz="1800" dirty="0">
                <a:solidFill>
                  <a:schemeClr val="tx2">
                    <a:lumMod val="60000"/>
                    <a:lumOff val="40000"/>
                  </a:schemeClr>
                </a:solidFill>
                <a:latin typeface="Cambria" panose="02040503050406030204" pitchFamily="18" charset="0"/>
              </a:rPr>
              <a:t>33: 312–337. </a:t>
            </a:r>
          </a:p>
          <a:p>
            <a:pPr marL="0" indent="0">
              <a:buNone/>
            </a:pPr>
            <a:r>
              <a:rPr lang="en-GB" sz="1800" dirty="0">
                <a:solidFill>
                  <a:schemeClr val="tx2">
                    <a:lumMod val="60000"/>
                    <a:lumOff val="40000"/>
                  </a:schemeClr>
                </a:solidFill>
                <a:latin typeface="Cambria" panose="02040503050406030204" pitchFamily="18" charset="0"/>
              </a:rPr>
              <a:t>Gardner-</a:t>
            </a:r>
            <a:r>
              <a:rPr lang="en-GB" sz="1800" dirty="0" err="1">
                <a:solidFill>
                  <a:schemeClr val="tx2">
                    <a:lumMod val="60000"/>
                    <a:lumOff val="40000"/>
                  </a:schemeClr>
                </a:solidFill>
                <a:latin typeface="Cambria" panose="02040503050406030204" pitchFamily="18" charset="0"/>
              </a:rPr>
              <a:t>Chloros</a:t>
            </a:r>
            <a:r>
              <a:rPr lang="en-GB" sz="1800" dirty="0">
                <a:solidFill>
                  <a:schemeClr val="tx2">
                    <a:lumMod val="60000"/>
                    <a:lumOff val="40000"/>
                  </a:schemeClr>
                </a:solidFill>
                <a:latin typeface="Cambria" panose="02040503050406030204" pitchFamily="18" charset="0"/>
              </a:rPr>
              <a:t>, Penelope. 2012. Sociolinguistic factors in code-switching. In Bullock, Barbara &amp; Jacqueline Toribio Almeida (eds.). </a:t>
            </a:r>
            <a:r>
              <a:rPr lang="en-GB" sz="1800" i="1" dirty="0">
                <a:solidFill>
                  <a:schemeClr val="tx2">
                    <a:lumMod val="60000"/>
                    <a:lumOff val="40000"/>
                  </a:schemeClr>
                </a:solidFill>
                <a:latin typeface="Cambria" panose="02040503050406030204" pitchFamily="18" charset="0"/>
              </a:rPr>
              <a:t>The Cambridge handbook of code-switching</a:t>
            </a:r>
            <a:r>
              <a:rPr lang="en-GB" sz="1800" dirty="0">
                <a:solidFill>
                  <a:schemeClr val="tx2">
                    <a:lumMod val="60000"/>
                    <a:lumOff val="40000"/>
                  </a:schemeClr>
                </a:solidFill>
                <a:latin typeface="Cambria" panose="02040503050406030204" pitchFamily="18" charset="0"/>
              </a:rPr>
              <a:t>. Cambridge: Cambridge University Press, 97-113.</a:t>
            </a:r>
          </a:p>
          <a:p>
            <a:pPr marL="0" indent="0">
              <a:buNone/>
            </a:pPr>
            <a:r>
              <a:rPr lang="en-GB" sz="1800" dirty="0">
                <a:solidFill>
                  <a:schemeClr val="tx2">
                    <a:lumMod val="60000"/>
                    <a:lumOff val="40000"/>
                  </a:schemeClr>
                </a:solidFill>
                <a:latin typeface="Cambria" panose="02040503050406030204" pitchFamily="18" charset="0"/>
              </a:rPr>
              <a:t>Garside, Roger (1987). The CLAWS Word-tagging System. In R. Garside, G. Leech and G. Sampson (eds.), </a:t>
            </a:r>
            <a:r>
              <a:rPr lang="en-GB" sz="1800" i="1" dirty="0">
                <a:solidFill>
                  <a:schemeClr val="tx2">
                    <a:lumMod val="60000"/>
                    <a:lumOff val="40000"/>
                  </a:schemeClr>
                </a:solidFill>
                <a:latin typeface="Cambria" panose="02040503050406030204" pitchFamily="18" charset="0"/>
              </a:rPr>
              <a:t>The Computational Analysis of English: A Corpus-based Approach</a:t>
            </a:r>
            <a:r>
              <a:rPr lang="en-GB" sz="1800" dirty="0">
                <a:solidFill>
                  <a:schemeClr val="tx2">
                    <a:lumMod val="60000"/>
                    <a:lumOff val="40000"/>
                  </a:schemeClr>
                </a:solidFill>
                <a:latin typeface="Cambria" panose="02040503050406030204" pitchFamily="18" charset="0"/>
              </a:rPr>
              <a:t>. London: Longman.</a:t>
            </a:r>
          </a:p>
          <a:p>
            <a:pPr marL="0" indent="0">
              <a:buNone/>
            </a:pPr>
            <a:r>
              <a:rPr lang="en-GB" sz="1800" dirty="0">
                <a:solidFill>
                  <a:schemeClr val="tx2">
                    <a:lumMod val="60000"/>
                    <a:lumOff val="40000"/>
                  </a:schemeClr>
                </a:solidFill>
                <a:latin typeface="Cambria" panose="02040503050406030204" pitchFamily="18" charset="0"/>
              </a:rPr>
              <a:t>Green, Melanie. 2007. </a:t>
            </a:r>
            <a:r>
              <a:rPr lang="en-GB" sz="1800" i="1" dirty="0">
                <a:solidFill>
                  <a:schemeClr val="tx2">
                    <a:lumMod val="60000"/>
                    <a:lumOff val="40000"/>
                  </a:schemeClr>
                </a:solidFill>
                <a:latin typeface="Cambria" panose="02040503050406030204" pitchFamily="18" charset="0"/>
              </a:rPr>
              <a:t>Focus in Hausa</a:t>
            </a:r>
            <a:r>
              <a:rPr lang="en-GB" sz="1800" dirty="0">
                <a:solidFill>
                  <a:schemeClr val="tx2">
                    <a:lumMod val="60000"/>
                    <a:lumOff val="40000"/>
                  </a:schemeClr>
                </a:solidFill>
                <a:latin typeface="Cambria" panose="02040503050406030204" pitchFamily="18" charset="0"/>
              </a:rPr>
              <a:t>. [Publications of the Philological Society 40]. Oxford:  Blackwell. </a:t>
            </a:r>
          </a:p>
          <a:p>
            <a:pPr marL="0" indent="0">
              <a:buNone/>
            </a:pPr>
            <a:r>
              <a:rPr lang="en-GB" sz="1800" dirty="0">
                <a:solidFill>
                  <a:schemeClr val="tx2">
                    <a:lumMod val="60000"/>
                    <a:lumOff val="40000"/>
                  </a:schemeClr>
                </a:solidFill>
                <a:uFillTx/>
                <a:latin typeface="Cambria" panose="02040503050406030204" pitchFamily="18" charset="0"/>
              </a:rPr>
              <a:t>Green, Melanie, Miriam </a:t>
            </a:r>
            <a:r>
              <a:rPr lang="en-GB" sz="1800" dirty="0" err="1">
                <a:solidFill>
                  <a:schemeClr val="tx2">
                    <a:lumMod val="60000"/>
                    <a:lumOff val="40000"/>
                  </a:schemeClr>
                </a:solidFill>
                <a:uFillTx/>
                <a:latin typeface="Cambria" panose="02040503050406030204" pitchFamily="18" charset="0"/>
              </a:rPr>
              <a:t>Ayafor</a:t>
            </a:r>
            <a:r>
              <a:rPr lang="en-GB" sz="1800" dirty="0">
                <a:solidFill>
                  <a:schemeClr val="tx2">
                    <a:lumMod val="60000"/>
                    <a:lumOff val="40000"/>
                  </a:schemeClr>
                </a:solidFill>
                <a:latin typeface="Cambria" panose="02040503050406030204" pitchFamily="18" charset="0"/>
              </a:rPr>
              <a:t> and</a:t>
            </a:r>
            <a:r>
              <a:rPr lang="en-GB" sz="1800" dirty="0">
                <a:solidFill>
                  <a:schemeClr val="tx2">
                    <a:lumMod val="60000"/>
                    <a:lumOff val="40000"/>
                  </a:schemeClr>
                </a:solidFill>
                <a:uFillTx/>
                <a:latin typeface="Cambria" panose="02040503050406030204" pitchFamily="18" charset="0"/>
              </a:rPr>
              <a:t> Gabriel </a:t>
            </a:r>
            <a:r>
              <a:rPr lang="en-GB" sz="1800" dirty="0" err="1">
                <a:solidFill>
                  <a:schemeClr val="tx2">
                    <a:lumMod val="60000"/>
                    <a:lumOff val="40000"/>
                  </a:schemeClr>
                </a:solidFill>
                <a:uFillTx/>
                <a:latin typeface="Cambria" panose="02040503050406030204" pitchFamily="18" charset="0"/>
              </a:rPr>
              <a:t>Ozón</a:t>
            </a:r>
            <a:r>
              <a:rPr lang="en-GB" sz="1800" dirty="0">
                <a:solidFill>
                  <a:schemeClr val="tx2">
                    <a:lumMod val="60000"/>
                    <a:lumOff val="40000"/>
                  </a:schemeClr>
                </a:solidFill>
                <a:uFillTx/>
                <a:latin typeface="Cambria" panose="02040503050406030204" pitchFamily="18" charset="0"/>
              </a:rPr>
              <a:t>. 2016. A spok</a:t>
            </a:r>
            <a:r>
              <a:rPr lang="en-GB" sz="1800" i="1" dirty="0">
                <a:solidFill>
                  <a:schemeClr val="tx2">
                    <a:lumMod val="60000"/>
                    <a:lumOff val="40000"/>
                  </a:schemeClr>
                </a:solidFill>
                <a:uFillTx/>
                <a:latin typeface="Cambria" panose="02040503050406030204" pitchFamily="18" charset="0"/>
              </a:rPr>
              <a:t>en corpus of Cameroon Pidgin English: pilot study</a:t>
            </a:r>
            <a:r>
              <a:rPr lang="en-GB" sz="1800" dirty="0">
                <a:solidFill>
                  <a:schemeClr val="tx2">
                    <a:lumMod val="60000"/>
                    <a:lumOff val="40000"/>
                  </a:schemeClr>
                </a:solidFill>
                <a:uFillTx/>
                <a:latin typeface="Cambria" panose="02040503050406030204" pitchFamily="18" charset="0"/>
              </a:rPr>
              <a:t>. British Academy/</a:t>
            </a:r>
            <a:r>
              <a:rPr lang="en-GB" sz="1800" dirty="0" err="1">
                <a:solidFill>
                  <a:schemeClr val="tx2">
                    <a:lumMod val="60000"/>
                    <a:lumOff val="40000"/>
                  </a:schemeClr>
                </a:solidFill>
                <a:uFillTx/>
                <a:latin typeface="Cambria" panose="02040503050406030204" pitchFamily="18" charset="0"/>
              </a:rPr>
              <a:t>Leverhulme</a:t>
            </a:r>
            <a:r>
              <a:rPr lang="en-GB" sz="1800" dirty="0">
                <a:solidFill>
                  <a:schemeClr val="tx2">
                    <a:lumMod val="60000"/>
                    <a:lumOff val="40000"/>
                  </a:schemeClr>
                </a:solidFill>
                <a:uFillTx/>
                <a:latin typeface="Cambria" panose="02040503050406030204" pitchFamily="18" charset="0"/>
              </a:rPr>
              <a:t> funded project (</a:t>
            </a:r>
            <a:r>
              <a:rPr lang="en-GB" sz="1800" u="sng" dirty="0">
                <a:solidFill>
                  <a:schemeClr val="tx2">
                    <a:lumMod val="60000"/>
                    <a:lumOff val="40000"/>
                  </a:schemeClr>
                </a:solidFill>
                <a:uFillTx/>
                <a:latin typeface="Cambria" panose="02040503050406030204" pitchFamily="18" charset="0"/>
                <a:hlinkClick r:id="rId3"/>
              </a:rPr>
              <a:t>http://ota.ox.ac.uk/desc/2563</a:t>
            </a:r>
            <a:r>
              <a:rPr lang="en-GB" sz="1800" dirty="0">
                <a:solidFill>
                  <a:schemeClr val="tx2">
                    <a:lumMod val="60000"/>
                    <a:lumOff val="40000"/>
                  </a:schemeClr>
                </a:solidFill>
                <a:uFillTx/>
                <a:latin typeface="Cambria" panose="02040503050406030204" pitchFamily="18" charset="0"/>
              </a:rPr>
              <a:t> )</a:t>
            </a:r>
          </a:p>
          <a:p>
            <a:pPr marL="0" indent="0">
              <a:buNone/>
            </a:pPr>
            <a:r>
              <a:rPr lang="en-GB" sz="1800" dirty="0">
                <a:solidFill>
                  <a:schemeClr val="tx2">
                    <a:lumMod val="60000"/>
                    <a:lumOff val="40000"/>
                  </a:schemeClr>
                </a:solidFill>
                <a:latin typeface="Cambria" panose="02040503050406030204" pitchFamily="18" charset="0"/>
              </a:rPr>
              <a:t>Green, Melanie and Gabriel </a:t>
            </a:r>
            <a:r>
              <a:rPr lang="en-GB" sz="1800" dirty="0" err="1">
                <a:solidFill>
                  <a:schemeClr val="tx2">
                    <a:lumMod val="60000"/>
                    <a:lumOff val="40000"/>
                  </a:schemeClr>
                </a:solidFill>
                <a:latin typeface="Cambria" panose="02040503050406030204" pitchFamily="18" charset="0"/>
              </a:rPr>
              <a:t>Ozón</a:t>
            </a:r>
            <a:r>
              <a:rPr lang="en-GB" sz="1800" dirty="0">
                <a:solidFill>
                  <a:schemeClr val="tx2">
                    <a:lumMod val="60000"/>
                    <a:lumOff val="40000"/>
                  </a:schemeClr>
                </a:solidFill>
                <a:latin typeface="Cambria" panose="02040503050406030204" pitchFamily="18" charset="0"/>
              </a:rPr>
              <a:t>. 2018. Information structure in a spoken corpus of Cameroon Pidgin English. In </a:t>
            </a:r>
            <a:r>
              <a:rPr lang="en-GB" sz="1800" dirty="0" err="1">
                <a:solidFill>
                  <a:schemeClr val="tx2">
                    <a:lumMod val="60000"/>
                    <a:lumOff val="40000"/>
                  </a:schemeClr>
                </a:solidFill>
                <a:latin typeface="Cambria" panose="02040503050406030204" pitchFamily="18" charset="0"/>
              </a:rPr>
              <a:t>Evangelia</a:t>
            </a:r>
            <a:r>
              <a:rPr lang="en-GB" sz="1800" dirty="0">
                <a:solidFill>
                  <a:schemeClr val="tx2">
                    <a:lumMod val="60000"/>
                    <a:lumOff val="40000"/>
                  </a:schemeClr>
                </a:solidFill>
                <a:latin typeface="Cambria" panose="02040503050406030204" pitchFamily="18" charset="0"/>
              </a:rPr>
              <a:t> Adamou, Katharina </a:t>
            </a:r>
            <a:r>
              <a:rPr lang="en-GB" sz="1800" dirty="0" err="1">
                <a:solidFill>
                  <a:schemeClr val="tx2">
                    <a:lumMod val="60000"/>
                    <a:lumOff val="40000"/>
                  </a:schemeClr>
                </a:solidFill>
                <a:latin typeface="Cambria" panose="02040503050406030204" pitchFamily="18" charset="0"/>
              </a:rPr>
              <a:t>Haude</a:t>
            </a:r>
            <a:r>
              <a:rPr lang="en-GB" sz="1800" dirty="0">
                <a:solidFill>
                  <a:schemeClr val="tx2">
                    <a:lumMod val="60000"/>
                    <a:lumOff val="40000"/>
                  </a:schemeClr>
                </a:solidFill>
                <a:latin typeface="Cambria" panose="02040503050406030204" pitchFamily="18" charset="0"/>
              </a:rPr>
              <a:t> and Martine </a:t>
            </a:r>
            <a:r>
              <a:rPr lang="en-GB" sz="1800" dirty="0" err="1">
                <a:solidFill>
                  <a:schemeClr val="tx2">
                    <a:lumMod val="60000"/>
                    <a:lumOff val="40000"/>
                  </a:schemeClr>
                </a:solidFill>
                <a:latin typeface="Cambria" panose="02040503050406030204" pitchFamily="18" charset="0"/>
              </a:rPr>
              <a:t>Vanhove</a:t>
            </a:r>
            <a:r>
              <a:rPr lang="en-GB" sz="1800" dirty="0">
                <a:solidFill>
                  <a:schemeClr val="tx2">
                    <a:lumMod val="60000"/>
                    <a:lumOff val="40000"/>
                  </a:schemeClr>
                </a:solidFill>
                <a:latin typeface="Cambria" panose="02040503050406030204" pitchFamily="18" charset="0"/>
              </a:rPr>
              <a:t> (eds.), </a:t>
            </a:r>
            <a:r>
              <a:rPr lang="en-GB" sz="1800" i="1" dirty="0">
                <a:solidFill>
                  <a:schemeClr val="tx2">
                    <a:lumMod val="60000"/>
                    <a:lumOff val="40000"/>
                  </a:schemeClr>
                </a:solidFill>
                <a:latin typeface="Cambria" panose="02040503050406030204" pitchFamily="18" charset="0"/>
              </a:rPr>
              <a:t>Information structure in lesser-described languages: Studies in prosody and syntax.</a:t>
            </a:r>
            <a:r>
              <a:rPr lang="en-GB" sz="1800" dirty="0">
                <a:solidFill>
                  <a:schemeClr val="tx2">
                    <a:lumMod val="60000"/>
                    <a:lumOff val="40000"/>
                  </a:schemeClr>
                </a:solidFill>
                <a:latin typeface="Cambria" panose="02040503050406030204" pitchFamily="18" charset="0"/>
              </a:rPr>
              <a:t> Amsterdam: John </a:t>
            </a:r>
            <a:r>
              <a:rPr lang="en-GB" sz="1800" dirty="0" err="1">
                <a:solidFill>
                  <a:schemeClr val="tx2">
                    <a:lumMod val="60000"/>
                    <a:lumOff val="40000"/>
                  </a:schemeClr>
                </a:solidFill>
                <a:latin typeface="Cambria" panose="02040503050406030204" pitchFamily="18" charset="0"/>
              </a:rPr>
              <a:t>Benjamins</a:t>
            </a:r>
            <a:r>
              <a:rPr lang="en-GB" sz="1800" dirty="0">
                <a:solidFill>
                  <a:schemeClr val="tx2">
                    <a:lumMod val="60000"/>
                    <a:lumOff val="40000"/>
                  </a:schemeClr>
                </a:solidFill>
                <a:latin typeface="Cambria" panose="02040503050406030204" pitchFamily="18" charset="0"/>
              </a:rPr>
              <a:t>. 329–355.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723"/>
            <a:ext cx="8229600" cy="675752"/>
          </a:xfrm>
        </p:spPr>
        <p:txBody>
          <a:bodyPr/>
          <a:lstStyle/>
          <a:p>
            <a:r>
              <a:rPr lang="en-US" sz="3600" dirty="0">
                <a:solidFill>
                  <a:schemeClr val="accent1"/>
                </a:solidFill>
                <a:uFillTx/>
                <a:latin typeface="Cambria"/>
                <a:cs typeface="Cambria"/>
              </a:rPr>
              <a:t>References</a:t>
            </a:r>
          </a:p>
        </p:txBody>
      </p:sp>
      <p:sp>
        <p:nvSpPr>
          <p:cNvPr id="3" name="Content Placeholder 2"/>
          <p:cNvSpPr>
            <a:spLocks noGrp="1"/>
          </p:cNvSpPr>
          <p:nvPr>
            <p:ph idx="1"/>
          </p:nvPr>
        </p:nvSpPr>
        <p:spPr>
          <a:xfrm>
            <a:off x="457200" y="664029"/>
            <a:ext cx="8229600" cy="5881065"/>
          </a:xfrm>
        </p:spPr>
        <p:txBody>
          <a:bodyPr>
            <a:noAutofit/>
          </a:bodyPr>
          <a:lstStyle/>
          <a:p>
            <a:pPr marL="0" indent="0">
              <a:buNone/>
            </a:pPr>
            <a:r>
              <a:rPr lang="en-GB" sz="1800" dirty="0">
                <a:solidFill>
                  <a:schemeClr val="tx2">
                    <a:lumMod val="60000"/>
                    <a:lumOff val="40000"/>
                  </a:schemeClr>
                </a:solidFill>
                <a:latin typeface="Cambria" panose="02040503050406030204" pitchFamily="18" charset="0"/>
              </a:rPr>
              <a:t>Harris, Alice C. 2001. Focus and universal principles governing simplification of cleft structures. In Jan </a:t>
            </a:r>
            <a:r>
              <a:rPr lang="en-GB" sz="1800" dirty="0" err="1">
                <a:solidFill>
                  <a:schemeClr val="tx2">
                    <a:lumMod val="60000"/>
                    <a:lumOff val="40000"/>
                  </a:schemeClr>
                </a:solidFill>
                <a:latin typeface="Cambria" panose="02040503050406030204" pitchFamily="18" charset="0"/>
              </a:rPr>
              <a:t>Terje</a:t>
            </a:r>
            <a:r>
              <a:rPr lang="en-GB" sz="1800" dirty="0">
                <a:solidFill>
                  <a:schemeClr val="tx2">
                    <a:lumMod val="60000"/>
                    <a:lumOff val="40000"/>
                  </a:schemeClr>
                </a:solidFill>
                <a:latin typeface="Cambria" panose="02040503050406030204" pitchFamily="18" charset="0"/>
              </a:rPr>
              <a:t> </a:t>
            </a:r>
            <a:r>
              <a:rPr lang="en-GB" sz="1800" dirty="0" err="1">
                <a:solidFill>
                  <a:schemeClr val="tx2">
                    <a:lumMod val="60000"/>
                    <a:lumOff val="40000"/>
                  </a:schemeClr>
                </a:solidFill>
                <a:latin typeface="Cambria" panose="02040503050406030204" pitchFamily="18" charset="0"/>
              </a:rPr>
              <a:t>Faarlund</a:t>
            </a:r>
            <a:r>
              <a:rPr lang="en-GB" sz="1800" dirty="0">
                <a:solidFill>
                  <a:schemeClr val="tx2">
                    <a:lumMod val="60000"/>
                    <a:lumOff val="40000"/>
                  </a:schemeClr>
                </a:solidFill>
                <a:latin typeface="Cambria" panose="02040503050406030204" pitchFamily="18" charset="0"/>
              </a:rPr>
              <a:t> (ed.) </a:t>
            </a:r>
            <a:r>
              <a:rPr lang="en-GB" sz="1800" i="1" dirty="0">
                <a:solidFill>
                  <a:schemeClr val="tx2">
                    <a:lumMod val="60000"/>
                    <a:lumOff val="40000"/>
                  </a:schemeClr>
                </a:solidFill>
                <a:latin typeface="Cambria" panose="02040503050406030204" pitchFamily="18" charset="0"/>
              </a:rPr>
              <a:t>Grammatical relations in change</a:t>
            </a:r>
            <a:r>
              <a:rPr lang="en-GB" sz="1800" dirty="0">
                <a:solidFill>
                  <a:schemeClr val="tx2">
                    <a:lumMod val="60000"/>
                    <a:lumOff val="40000"/>
                  </a:schemeClr>
                </a:solidFill>
                <a:latin typeface="Cambria" panose="02040503050406030204" pitchFamily="18" charset="0"/>
              </a:rPr>
              <a:t>. Amsterdam: John </a:t>
            </a:r>
            <a:r>
              <a:rPr lang="en-GB" sz="1800" dirty="0" err="1">
                <a:solidFill>
                  <a:schemeClr val="tx2">
                    <a:lumMod val="60000"/>
                    <a:lumOff val="40000"/>
                  </a:schemeClr>
                </a:solidFill>
                <a:latin typeface="Cambria" panose="02040503050406030204" pitchFamily="18" charset="0"/>
              </a:rPr>
              <a:t>Benjamins</a:t>
            </a:r>
            <a:r>
              <a:rPr lang="en-GB" sz="1800" dirty="0">
                <a:solidFill>
                  <a:schemeClr val="tx2">
                    <a:lumMod val="60000"/>
                    <a:lumOff val="40000"/>
                  </a:schemeClr>
                </a:solidFill>
                <a:latin typeface="Cambria" panose="02040503050406030204" pitchFamily="18" charset="0"/>
              </a:rPr>
              <a:t>: Amsterdam. 159-170.</a:t>
            </a:r>
          </a:p>
          <a:p>
            <a:pPr marL="0" indent="0">
              <a:buNone/>
            </a:pPr>
            <a:r>
              <a:rPr lang="en-GB" sz="1800" dirty="0">
                <a:solidFill>
                  <a:schemeClr val="tx2">
                    <a:lumMod val="60000"/>
                    <a:lumOff val="40000"/>
                  </a:schemeClr>
                </a:solidFill>
                <a:latin typeface="Cambria" panose="02040503050406030204" pitchFamily="18" charset="0"/>
              </a:rPr>
              <a:t>Harris, Alice C. and Lyle Campbell. 1985. </a:t>
            </a:r>
            <a:r>
              <a:rPr lang="en-GB" sz="1800" i="1" dirty="0">
                <a:solidFill>
                  <a:schemeClr val="tx2">
                    <a:lumMod val="60000"/>
                    <a:lumOff val="40000"/>
                  </a:schemeClr>
                </a:solidFill>
                <a:latin typeface="Cambria" panose="02040503050406030204" pitchFamily="18" charset="0"/>
              </a:rPr>
              <a:t>Historical syntax in cross-linguistic perspective</a:t>
            </a:r>
            <a:r>
              <a:rPr lang="en-GB" sz="1800" dirty="0">
                <a:solidFill>
                  <a:schemeClr val="tx2">
                    <a:lumMod val="60000"/>
                    <a:lumOff val="40000"/>
                  </a:schemeClr>
                </a:solidFill>
                <a:latin typeface="Cambria" panose="02040503050406030204" pitchFamily="18" charset="0"/>
              </a:rPr>
              <a:t>. Cambridge: Cambridge University Press.</a:t>
            </a:r>
          </a:p>
          <a:p>
            <a:pPr marL="0" indent="0">
              <a:buNone/>
            </a:pPr>
            <a:r>
              <a:rPr lang="en-GB" sz="1800" dirty="0">
                <a:solidFill>
                  <a:schemeClr val="tx2">
                    <a:lumMod val="60000"/>
                    <a:lumOff val="40000"/>
                  </a:schemeClr>
                </a:solidFill>
                <a:latin typeface="Cambria" panose="02040503050406030204" pitchFamily="18" charset="0"/>
              </a:rPr>
              <a:t>Heine, Bernd and Tania </a:t>
            </a:r>
            <a:r>
              <a:rPr lang="en-GB" sz="1800" dirty="0" err="1">
                <a:solidFill>
                  <a:schemeClr val="tx2">
                    <a:lumMod val="60000"/>
                    <a:lumOff val="40000"/>
                  </a:schemeClr>
                </a:solidFill>
                <a:latin typeface="Cambria" panose="02040503050406030204" pitchFamily="18" charset="0"/>
              </a:rPr>
              <a:t>Kuteva</a:t>
            </a:r>
            <a:r>
              <a:rPr lang="en-GB" sz="1800" dirty="0">
                <a:solidFill>
                  <a:schemeClr val="tx2">
                    <a:lumMod val="60000"/>
                    <a:lumOff val="40000"/>
                  </a:schemeClr>
                </a:solidFill>
                <a:latin typeface="Cambria" panose="02040503050406030204" pitchFamily="18" charset="0"/>
              </a:rPr>
              <a:t>. 2005. </a:t>
            </a:r>
            <a:r>
              <a:rPr lang="en-GB" sz="1800" i="1" dirty="0">
                <a:solidFill>
                  <a:schemeClr val="tx2">
                    <a:lumMod val="60000"/>
                    <a:lumOff val="40000"/>
                  </a:schemeClr>
                </a:solidFill>
                <a:latin typeface="Cambria" panose="02040503050406030204" pitchFamily="18" charset="0"/>
              </a:rPr>
              <a:t>Language contact and grammatical change</a:t>
            </a:r>
            <a:r>
              <a:rPr lang="en-GB" sz="1800" dirty="0">
                <a:solidFill>
                  <a:schemeClr val="tx2">
                    <a:lumMod val="60000"/>
                    <a:lumOff val="40000"/>
                  </a:schemeClr>
                </a:solidFill>
                <a:latin typeface="Cambria" panose="02040503050406030204" pitchFamily="18" charset="0"/>
              </a:rPr>
              <a:t>. Cambridge: Cambridge University Press. </a:t>
            </a:r>
          </a:p>
          <a:p>
            <a:pPr marL="0" indent="0">
              <a:buNone/>
            </a:pPr>
            <a:r>
              <a:rPr lang="en-GB" sz="1800" dirty="0" err="1">
                <a:solidFill>
                  <a:schemeClr val="tx2">
                    <a:lumMod val="60000"/>
                    <a:lumOff val="40000"/>
                  </a:schemeClr>
                </a:solidFill>
                <a:latin typeface="Cambria" panose="02040503050406030204" pitchFamily="18" charset="0"/>
              </a:rPr>
              <a:t>Michaelis</a:t>
            </a:r>
            <a:r>
              <a:rPr lang="en-GB" sz="1800" dirty="0">
                <a:solidFill>
                  <a:schemeClr val="tx2">
                    <a:lumMod val="60000"/>
                    <a:lumOff val="40000"/>
                  </a:schemeClr>
                </a:solidFill>
                <a:latin typeface="Cambria" panose="02040503050406030204" pitchFamily="18" charset="0"/>
              </a:rPr>
              <a:t>, Susanne Maria &amp; Maurer, Philippe &amp; </a:t>
            </a:r>
            <a:r>
              <a:rPr lang="en-GB" sz="1800" dirty="0" err="1">
                <a:solidFill>
                  <a:schemeClr val="tx2">
                    <a:lumMod val="60000"/>
                    <a:lumOff val="40000"/>
                  </a:schemeClr>
                </a:solidFill>
                <a:latin typeface="Cambria" panose="02040503050406030204" pitchFamily="18" charset="0"/>
              </a:rPr>
              <a:t>Haspelmath</a:t>
            </a:r>
            <a:r>
              <a:rPr lang="en-GB" sz="1800" dirty="0">
                <a:solidFill>
                  <a:schemeClr val="tx2">
                    <a:lumMod val="60000"/>
                    <a:lumOff val="40000"/>
                  </a:schemeClr>
                </a:solidFill>
                <a:latin typeface="Cambria" panose="02040503050406030204" pitchFamily="18" charset="0"/>
              </a:rPr>
              <a:t>, Martin &amp; Huber, Magnus (eds.) 2013. </a:t>
            </a:r>
            <a:r>
              <a:rPr lang="en-GB" sz="1800" i="1" dirty="0">
                <a:solidFill>
                  <a:schemeClr val="tx2">
                    <a:lumMod val="60000"/>
                    <a:lumOff val="40000"/>
                  </a:schemeClr>
                </a:solidFill>
                <a:latin typeface="Cambria" panose="02040503050406030204" pitchFamily="18" charset="0"/>
              </a:rPr>
              <a:t>The Atlas of Pidgin and Creole Language Structures</a:t>
            </a:r>
            <a:r>
              <a:rPr lang="en-GB" sz="1800" dirty="0">
                <a:solidFill>
                  <a:schemeClr val="tx2">
                    <a:lumMod val="60000"/>
                    <a:lumOff val="40000"/>
                  </a:schemeClr>
                </a:solidFill>
                <a:latin typeface="Cambria" panose="02040503050406030204" pitchFamily="18" charset="0"/>
              </a:rPr>
              <a:t>. Oxford: Oxford University Press. </a:t>
            </a:r>
          </a:p>
          <a:p>
            <a:pPr marL="0" indent="0">
              <a:buNone/>
            </a:pPr>
            <a:r>
              <a:rPr lang="en-GB" sz="1800" dirty="0">
                <a:solidFill>
                  <a:schemeClr val="tx2">
                    <a:lumMod val="60000"/>
                    <a:lumOff val="40000"/>
                  </a:schemeClr>
                </a:solidFill>
                <a:latin typeface="Cambria" panose="02040503050406030204" pitchFamily="18" charset="0"/>
              </a:rPr>
              <a:t>Nelson, Gerald. 1996. The design of the corpus. In Sidney Greenbaum (ed.). </a:t>
            </a:r>
            <a:r>
              <a:rPr lang="en-GB" sz="1800" i="1" dirty="0">
                <a:solidFill>
                  <a:schemeClr val="tx2">
                    <a:lumMod val="60000"/>
                    <a:lumOff val="40000"/>
                  </a:schemeClr>
                </a:solidFill>
                <a:latin typeface="Cambria" panose="02040503050406030204" pitchFamily="18" charset="0"/>
              </a:rPr>
              <a:t>Comparing English worldwide. The International Corpus of English. </a:t>
            </a:r>
            <a:r>
              <a:rPr lang="en-GB" sz="1800" dirty="0">
                <a:solidFill>
                  <a:schemeClr val="tx2">
                    <a:lumMod val="60000"/>
                    <a:lumOff val="40000"/>
                  </a:schemeClr>
                </a:solidFill>
                <a:latin typeface="Cambria" panose="02040503050406030204" pitchFamily="18" charset="0"/>
              </a:rPr>
              <a:t>Oxford: Clarendon Press, 27–35.</a:t>
            </a:r>
          </a:p>
          <a:p>
            <a:pPr marL="0" indent="0">
              <a:buNone/>
            </a:pPr>
            <a:r>
              <a:rPr lang="en-GB" sz="1800" dirty="0">
                <a:solidFill>
                  <a:schemeClr val="tx2">
                    <a:lumMod val="60000"/>
                    <a:lumOff val="40000"/>
                  </a:schemeClr>
                </a:solidFill>
                <a:latin typeface="Cambria" panose="02040503050406030204" pitchFamily="18" charset="0"/>
              </a:rPr>
              <a:t>Nelson, Gerald. 2002. </a:t>
            </a:r>
            <a:r>
              <a:rPr lang="en-GB" sz="1800" i="1" dirty="0" err="1">
                <a:solidFill>
                  <a:schemeClr val="tx2">
                    <a:lumMod val="60000"/>
                    <a:lumOff val="40000"/>
                  </a:schemeClr>
                </a:solidFill>
                <a:latin typeface="Cambria" panose="02040503050406030204" pitchFamily="18" charset="0"/>
              </a:rPr>
              <a:t>Markup</a:t>
            </a:r>
            <a:r>
              <a:rPr lang="en-GB" sz="1800" i="1" dirty="0">
                <a:solidFill>
                  <a:schemeClr val="tx2">
                    <a:lumMod val="60000"/>
                    <a:lumOff val="40000"/>
                  </a:schemeClr>
                </a:solidFill>
                <a:latin typeface="Cambria" panose="02040503050406030204" pitchFamily="18" charset="0"/>
              </a:rPr>
              <a:t> manual for spoken texts</a:t>
            </a:r>
            <a:r>
              <a:rPr lang="en-GB" sz="1800" dirty="0">
                <a:solidFill>
                  <a:schemeClr val="tx2">
                    <a:lumMod val="60000"/>
                    <a:lumOff val="40000"/>
                  </a:schemeClr>
                </a:solidFill>
                <a:latin typeface="Cambria" panose="02040503050406030204" pitchFamily="18" charset="0"/>
              </a:rPr>
              <a:t>. Available online at </a:t>
            </a:r>
            <a:r>
              <a:rPr lang="en-GB" sz="1800" u="sng" dirty="0">
                <a:solidFill>
                  <a:schemeClr val="tx2">
                    <a:lumMod val="60000"/>
                    <a:lumOff val="40000"/>
                  </a:schemeClr>
                </a:solidFill>
                <a:latin typeface="Cambria" panose="02040503050406030204" pitchFamily="18" charset="0"/>
                <a:hlinkClick r:id="rId3"/>
              </a:rPr>
              <a:t>www.ice-corpora.uzh.ch/dam/jcr:72c70d5a-8da8-496f-b8dc-5fb66986c87c/spoken.pdf</a:t>
            </a:r>
            <a:r>
              <a:rPr lang="en-GB" sz="1800" dirty="0">
                <a:solidFill>
                  <a:schemeClr val="tx2">
                    <a:lumMod val="60000"/>
                    <a:lumOff val="40000"/>
                  </a:schemeClr>
                </a:solidFill>
                <a:latin typeface="Cambria" panose="02040503050406030204" pitchFamily="18" charset="0"/>
              </a:rPr>
              <a:t>. </a:t>
            </a:r>
          </a:p>
          <a:p>
            <a:pPr marL="0" indent="0">
              <a:buNone/>
            </a:pPr>
            <a:r>
              <a:rPr lang="en-GB" sz="1800" dirty="0" err="1">
                <a:solidFill>
                  <a:schemeClr val="tx2">
                    <a:lumMod val="60000"/>
                    <a:lumOff val="40000"/>
                  </a:schemeClr>
                </a:solidFill>
                <a:latin typeface="Cambria" panose="02040503050406030204" pitchFamily="18" charset="0"/>
              </a:rPr>
              <a:t>Nkemleke</a:t>
            </a:r>
            <a:r>
              <a:rPr lang="en-GB" sz="1800" dirty="0">
                <a:solidFill>
                  <a:schemeClr val="tx2">
                    <a:lumMod val="60000"/>
                    <a:lumOff val="40000"/>
                  </a:schemeClr>
                </a:solidFill>
                <a:latin typeface="Cambria" panose="02040503050406030204" pitchFamily="18" charset="0"/>
              </a:rPr>
              <a:t>, Daniel and Paul </a:t>
            </a:r>
            <a:r>
              <a:rPr lang="en-GB" sz="1800" dirty="0" err="1">
                <a:solidFill>
                  <a:schemeClr val="tx2">
                    <a:lumMod val="60000"/>
                    <a:lumOff val="40000"/>
                  </a:schemeClr>
                </a:solidFill>
                <a:latin typeface="Cambria" panose="02040503050406030204" pitchFamily="18" charset="0"/>
              </a:rPr>
              <a:t>Mbangwana</a:t>
            </a:r>
            <a:r>
              <a:rPr lang="en-GB" sz="1800" dirty="0">
                <a:solidFill>
                  <a:schemeClr val="tx2">
                    <a:lumMod val="60000"/>
                    <a:lumOff val="40000"/>
                  </a:schemeClr>
                </a:solidFill>
                <a:latin typeface="Cambria" panose="02040503050406030204" pitchFamily="18" charset="0"/>
              </a:rPr>
              <a:t>. 2007. </a:t>
            </a:r>
            <a:r>
              <a:rPr lang="en-GB" sz="1800" i="1" dirty="0">
                <a:solidFill>
                  <a:schemeClr val="tx2">
                    <a:lumMod val="60000"/>
                    <a:lumOff val="40000"/>
                  </a:schemeClr>
                </a:solidFill>
                <a:latin typeface="Cambria" panose="02040503050406030204" pitchFamily="18" charset="0"/>
              </a:rPr>
              <a:t>Manual of information to accompany the corpus of Cameroonian English</a:t>
            </a:r>
            <a:r>
              <a:rPr lang="en-GB" sz="1800" dirty="0">
                <a:solidFill>
                  <a:schemeClr val="tx2">
                    <a:lumMod val="60000"/>
                    <a:lumOff val="40000"/>
                  </a:schemeClr>
                </a:solidFill>
                <a:latin typeface="Cambria" panose="02040503050406030204" pitchFamily="18" charset="0"/>
              </a:rPr>
              <a:t>. Chemnitz: Department of English, Chemnitz University of Technology, Germany.</a:t>
            </a:r>
          </a:p>
          <a:p>
            <a:pPr marL="0" indent="0">
              <a:buNone/>
            </a:pPr>
            <a:r>
              <a:rPr lang="en-GB" sz="1800" dirty="0" err="1">
                <a:solidFill>
                  <a:schemeClr val="tx2">
                    <a:lumMod val="60000"/>
                    <a:lumOff val="40000"/>
                  </a:schemeClr>
                </a:solidFill>
                <a:uFillTx/>
                <a:latin typeface="Cambria" panose="02040503050406030204" pitchFamily="18" charset="0"/>
              </a:rPr>
              <a:t>Ozón</a:t>
            </a:r>
            <a:r>
              <a:rPr lang="en-GB" sz="1800" dirty="0">
                <a:solidFill>
                  <a:schemeClr val="tx2">
                    <a:lumMod val="60000"/>
                    <a:lumOff val="40000"/>
                  </a:schemeClr>
                </a:solidFill>
                <a:uFillTx/>
                <a:latin typeface="Cambria" panose="02040503050406030204" pitchFamily="18" charset="0"/>
              </a:rPr>
              <a:t>, Gabriel, Melanie Green, Miriam </a:t>
            </a:r>
            <a:r>
              <a:rPr lang="en-GB" sz="1800" dirty="0" err="1">
                <a:solidFill>
                  <a:schemeClr val="tx2">
                    <a:lumMod val="60000"/>
                    <a:lumOff val="40000"/>
                  </a:schemeClr>
                </a:solidFill>
                <a:uFillTx/>
                <a:latin typeface="Cambria" panose="02040503050406030204" pitchFamily="18" charset="0"/>
              </a:rPr>
              <a:t>Ayafor</a:t>
            </a:r>
            <a:r>
              <a:rPr lang="en-GB" sz="1800" dirty="0">
                <a:solidFill>
                  <a:schemeClr val="tx2">
                    <a:lumMod val="60000"/>
                    <a:lumOff val="40000"/>
                  </a:schemeClr>
                </a:solidFill>
                <a:uFillTx/>
                <a:latin typeface="Cambria" panose="02040503050406030204" pitchFamily="18" charset="0"/>
              </a:rPr>
              <a:t> and Sarah FitzGerald. 2017. Building a spoken corpus of Cameroon Pidgin English: methodological challenges. </a:t>
            </a:r>
            <a:r>
              <a:rPr lang="en-GB" sz="1800" i="1" dirty="0">
                <a:solidFill>
                  <a:schemeClr val="tx2">
                    <a:lumMod val="60000"/>
                    <a:lumOff val="40000"/>
                  </a:schemeClr>
                </a:solidFill>
                <a:uFillTx/>
                <a:latin typeface="Cambria" panose="02040503050406030204" pitchFamily="18" charset="0"/>
              </a:rPr>
              <a:t>World </a:t>
            </a:r>
            <a:r>
              <a:rPr lang="en-GB" sz="1800" i="1" dirty="0" err="1">
                <a:solidFill>
                  <a:schemeClr val="tx2">
                    <a:lumMod val="60000"/>
                    <a:lumOff val="40000"/>
                  </a:schemeClr>
                </a:solidFill>
                <a:uFillTx/>
                <a:latin typeface="Cambria" panose="02040503050406030204" pitchFamily="18" charset="0"/>
              </a:rPr>
              <a:t>Englishes</a:t>
            </a:r>
            <a:r>
              <a:rPr lang="en-GB" sz="1800" dirty="0">
                <a:solidFill>
                  <a:schemeClr val="tx2">
                    <a:lumMod val="60000"/>
                    <a:lumOff val="40000"/>
                  </a:schemeClr>
                </a:solidFill>
                <a:uFillTx/>
                <a:latin typeface="Cambria" panose="02040503050406030204" pitchFamily="18" charset="0"/>
              </a:rPr>
              <a:t> 36(3): 427–447.</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723"/>
            <a:ext cx="8229600" cy="675752"/>
          </a:xfrm>
        </p:spPr>
        <p:txBody>
          <a:bodyPr/>
          <a:lstStyle/>
          <a:p>
            <a:r>
              <a:rPr lang="en-US" sz="3600" dirty="0">
                <a:solidFill>
                  <a:schemeClr val="accent1"/>
                </a:solidFill>
                <a:uFillTx/>
                <a:latin typeface="Cambria"/>
                <a:cs typeface="Cambria"/>
              </a:rPr>
              <a:t>References</a:t>
            </a:r>
          </a:p>
        </p:txBody>
      </p:sp>
      <p:sp>
        <p:nvSpPr>
          <p:cNvPr id="3" name="Content Placeholder 2"/>
          <p:cNvSpPr>
            <a:spLocks noGrp="1"/>
          </p:cNvSpPr>
          <p:nvPr>
            <p:ph idx="1"/>
          </p:nvPr>
        </p:nvSpPr>
        <p:spPr>
          <a:xfrm>
            <a:off x="457200" y="664029"/>
            <a:ext cx="8229600" cy="5881065"/>
          </a:xfrm>
        </p:spPr>
        <p:txBody>
          <a:bodyPr>
            <a:noAutofit/>
          </a:bodyPr>
          <a:lstStyle/>
          <a:p>
            <a:pPr marL="0" indent="0">
              <a:buNone/>
            </a:pPr>
            <a:r>
              <a:rPr lang="en-GB" sz="1800" dirty="0" err="1">
                <a:solidFill>
                  <a:schemeClr val="tx2">
                    <a:lumMod val="60000"/>
                    <a:lumOff val="40000"/>
                  </a:schemeClr>
                </a:solidFill>
                <a:latin typeface="Cambria" panose="02040503050406030204" pitchFamily="18" charset="0"/>
              </a:rPr>
              <a:t>Ozón</a:t>
            </a:r>
            <a:r>
              <a:rPr lang="en-GB" sz="1800" dirty="0">
                <a:solidFill>
                  <a:schemeClr val="tx2">
                    <a:lumMod val="60000"/>
                    <a:lumOff val="40000"/>
                  </a:schemeClr>
                </a:solidFill>
                <a:latin typeface="Cambria" panose="02040503050406030204" pitchFamily="18" charset="0"/>
              </a:rPr>
              <a:t>, Gabriel, Sarah FitzGerald and Melanie Green. Forthcoming, 2019. Addressing a coverage gap in African </a:t>
            </a:r>
            <a:r>
              <a:rPr lang="en-GB" sz="1800" dirty="0" err="1">
                <a:solidFill>
                  <a:schemeClr val="tx2">
                    <a:lumMod val="60000"/>
                    <a:lumOff val="40000"/>
                  </a:schemeClr>
                </a:solidFill>
                <a:latin typeface="Cambria" panose="02040503050406030204" pitchFamily="18" charset="0"/>
              </a:rPr>
              <a:t>Englishes</a:t>
            </a:r>
            <a:r>
              <a:rPr lang="en-GB" sz="1800" dirty="0">
                <a:solidFill>
                  <a:schemeClr val="tx2">
                    <a:lumMod val="60000"/>
                    <a:lumOff val="40000"/>
                  </a:schemeClr>
                </a:solidFill>
                <a:latin typeface="Cambria" panose="02040503050406030204" pitchFamily="18" charset="0"/>
              </a:rPr>
              <a:t>: the tagged corpus of Cameroon Pidgin English. In </a:t>
            </a:r>
            <a:r>
              <a:rPr lang="en-GB" sz="1800" dirty="0" err="1">
                <a:solidFill>
                  <a:schemeClr val="tx2">
                    <a:lumMod val="60000"/>
                    <a:lumOff val="40000"/>
                  </a:schemeClr>
                </a:solidFill>
                <a:latin typeface="Cambria" panose="02040503050406030204" pitchFamily="18" charset="0"/>
              </a:rPr>
              <a:t>Esimaje</a:t>
            </a:r>
            <a:r>
              <a:rPr lang="en-GB" sz="1800" dirty="0">
                <a:solidFill>
                  <a:schemeClr val="tx2">
                    <a:lumMod val="60000"/>
                    <a:lumOff val="40000"/>
                  </a:schemeClr>
                </a:solidFill>
                <a:latin typeface="Cambria" panose="02040503050406030204" pitchFamily="18" charset="0"/>
              </a:rPr>
              <a:t>, Alexandra, Ulrike  Gut &amp; Bassey </a:t>
            </a:r>
            <a:r>
              <a:rPr lang="en-GB" sz="1800" dirty="0" err="1">
                <a:solidFill>
                  <a:schemeClr val="tx2">
                    <a:lumMod val="60000"/>
                    <a:lumOff val="40000"/>
                  </a:schemeClr>
                </a:solidFill>
                <a:latin typeface="Cambria" panose="02040503050406030204" pitchFamily="18" charset="0"/>
              </a:rPr>
              <a:t>Antia</a:t>
            </a:r>
            <a:r>
              <a:rPr lang="en-GB" sz="1800" dirty="0">
                <a:solidFill>
                  <a:schemeClr val="tx2">
                    <a:lumMod val="60000"/>
                    <a:lumOff val="40000"/>
                  </a:schemeClr>
                </a:solidFill>
                <a:latin typeface="Cambria" panose="02040503050406030204" pitchFamily="18" charset="0"/>
              </a:rPr>
              <a:t> (eds.) </a:t>
            </a:r>
            <a:r>
              <a:rPr lang="en-GB" sz="1800" i="1" dirty="0">
                <a:solidFill>
                  <a:schemeClr val="tx2">
                    <a:lumMod val="60000"/>
                    <a:lumOff val="40000"/>
                  </a:schemeClr>
                </a:solidFill>
                <a:latin typeface="Cambria" panose="02040503050406030204" pitchFamily="18" charset="0"/>
              </a:rPr>
              <a:t>Corpus Linguistics and African </a:t>
            </a:r>
            <a:r>
              <a:rPr lang="en-GB" sz="1800" i="1" dirty="0" err="1">
                <a:solidFill>
                  <a:schemeClr val="tx2">
                    <a:lumMod val="60000"/>
                    <a:lumOff val="40000"/>
                  </a:schemeClr>
                </a:solidFill>
                <a:latin typeface="Cambria" panose="02040503050406030204" pitchFamily="18" charset="0"/>
              </a:rPr>
              <a:t>Englishes</a:t>
            </a:r>
            <a:r>
              <a:rPr lang="en-GB" sz="1800" dirty="0">
                <a:solidFill>
                  <a:schemeClr val="tx2">
                    <a:lumMod val="60000"/>
                    <a:lumOff val="40000"/>
                  </a:schemeClr>
                </a:solidFill>
                <a:latin typeface="Cambria" panose="02040503050406030204" pitchFamily="18" charset="0"/>
              </a:rPr>
              <a:t>. Amsterdam: John </a:t>
            </a:r>
            <a:r>
              <a:rPr lang="en-GB" sz="1800" dirty="0" err="1">
                <a:solidFill>
                  <a:schemeClr val="tx2">
                    <a:lumMod val="60000"/>
                    <a:lumOff val="40000"/>
                  </a:schemeClr>
                </a:solidFill>
                <a:latin typeface="Cambria" panose="02040503050406030204" pitchFamily="18" charset="0"/>
              </a:rPr>
              <a:t>Benjamins</a:t>
            </a:r>
            <a:r>
              <a:rPr lang="en-GB" sz="1800" dirty="0">
                <a:solidFill>
                  <a:schemeClr val="tx2">
                    <a:lumMod val="60000"/>
                    <a:lumOff val="40000"/>
                  </a:schemeClr>
                </a:solidFill>
                <a:latin typeface="Cambria" panose="02040503050406030204" pitchFamily="18" charset="0"/>
              </a:rPr>
              <a:t>, 143-164.</a:t>
            </a:r>
          </a:p>
          <a:p>
            <a:pPr marL="0" indent="0">
              <a:buNone/>
            </a:pPr>
            <a:r>
              <a:rPr lang="en-GB" sz="1800" dirty="0">
                <a:solidFill>
                  <a:schemeClr val="tx2">
                    <a:lumMod val="60000"/>
                    <a:lumOff val="40000"/>
                  </a:schemeClr>
                </a:solidFill>
                <a:uFillTx/>
                <a:latin typeface="Cambria" panose="02040503050406030204" pitchFamily="18" charset="0"/>
              </a:rPr>
              <a:t>Schmid, Helmut. 1994. </a:t>
            </a:r>
            <a:r>
              <a:rPr lang="en-GB" sz="1800" i="1" dirty="0">
                <a:solidFill>
                  <a:schemeClr val="tx2">
                    <a:lumMod val="60000"/>
                    <a:lumOff val="40000"/>
                  </a:schemeClr>
                </a:solidFill>
                <a:uFillTx/>
                <a:latin typeface="Cambria" panose="02040503050406030204" pitchFamily="18" charset="0"/>
              </a:rPr>
              <a:t>Probabilistic Part-of-Speech Tagging Using Decision Trees</a:t>
            </a:r>
            <a:r>
              <a:rPr lang="en-GB" sz="1800" dirty="0">
                <a:solidFill>
                  <a:schemeClr val="tx2">
                    <a:lumMod val="60000"/>
                    <a:lumOff val="40000"/>
                  </a:schemeClr>
                </a:solidFill>
                <a:uFillTx/>
                <a:latin typeface="Cambria" panose="02040503050406030204" pitchFamily="18" charset="0"/>
              </a:rPr>
              <a:t>. Available online at http://www.cis.uni-muenchen.de/~schmid/tools/TreeTagger/data/tree-tagger1.pdf. </a:t>
            </a:r>
          </a:p>
          <a:p>
            <a:pPr marL="0" indent="0">
              <a:buNone/>
            </a:pPr>
            <a:r>
              <a:rPr lang="en-GB" sz="1800" dirty="0">
                <a:solidFill>
                  <a:schemeClr val="tx2">
                    <a:lumMod val="60000"/>
                    <a:lumOff val="40000"/>
                  </a:schemeClr>
                </a:solidFill>
                <a:latin typeface="Cambria" panose="02040503050406030204" pitchFamily="18" charset="0"/>
              </a:rPr>
              <a:t>Schroder, Anne. 2013. Cameroon pidgin English structure dataset. In Susanne Maria Michaelis, Philippe Maurer, Martin </a:t>
            </a:r>
            <a:r>
              <a:rPr lang="en-GB" sz="1800" dirty="0" err="1">
                <a:solidFill>
                  <a:schemeClr val="tx2">
                    <a:lumMod val="60000"/>
                    <a:lumOff val="40000"/>
                  </a:schemeClr>
                </a:solidFill>
                <a:latin typeface="Cambria" panose="02040503050406030204" pitchFamily="18" charset="0"/>
              </a:rPr>
              <a:t>Haspelmath</a:t>
            </a:r>
            <a:r>
              <a:rPr lang="en-GB" sz="1800" dirty="0">
                <a:solidFill>
                  <a:schemeClr val="tx2">
                    <a:lumMod val="60000"/>
                    <a:lumOff val="40000"/>
                  </a:schemeClr>
                </a:solidFill>
                <a:latin typeface="Cambria" panose="02040503050406030204" pitchFamily="18" charset="0"/>
              </a:rPr>
              <a:t> &amp; Magnus Huber (eds.), </a:t>
            </a:r>
            <a:r>
              <a:rPr lang="en-GB" sz="1800" i="1" dirty="0">
                <a:solidFill>
                  <a:schemeClr val="tx2">
                    <a:lumMod val="60000"/>
                    <a:lumOff val="40000"/>
                  </a:schemeClr>
                </a:solidFill>
                <a:latin typeface="Cambria" panose="02040503050406030204" pitchFamily="18" charset="0"/>
              </a:rPr>
              <a:t>Atlas of pidgin and creole language structures online</a:t>
            </a:r>
            <a:r>
              <a:rPr lang="en-GB" sz="1800" dirty="0">
                <a:solidFill>
                  <a:schemeClr val="tx2">
                    <a:lumMod val="60000"/>
                    <a:lumOff val="40000"/>
                  </a:schemeClr>
                </a:solidFill>
                <a:latin typeface="Cambria" panose="02040503050406030204" pitchFamily="18" charset="0"/>
              </a:rPr>
              <a:t>. Leipzig: Max Planck Institute for Evolutionary Anthropology. http://apics-online.info/contributions/18. </a:t>
            </a:r>
          </a:p>
          <a:p>
            <a:pPr marL="0" indent="0">
              <a:buNone/>
            </a:pPr>
            <a:r>
              <a:rPr lang="en-GB" sz="1800" dirty="0" err="1">
                <a:solidFill>
                  <a:schemeClr val="tx2">
                    <a:lumMod val="60000"/>
                    <a:lumOff val="40000"/>
                  </a:schemeClr>
                </a:solidFill>
                <a:latin typeface="Cambria" panose="02040503050406030204" pitchFamily="18" charset="0"/>
              </a:rPr>
              <a:t>Sebba</a:t>
            </a:r>
            <a:r>
              <a:rPr lang="en-GB" sz="1800" dirty="0">
                <a:solidFill>
                  <a:schemeClr val="tx2">
                    <a:lumMod val="60000"/>
                    <a:lumOff val="40000"/>
                  </a:schemeClr>
                </a:solidFill>
                <a:latin typeface="Cambria" panose="02040503050406030204" pitchFamily="18" charset="0"/>
              </a:rPr>
              <a:t>, Mark, Sally Kedge and Susan Dray. 1999. </a:t>
            </a:r>
            <a:r>
              <a:rPr lang="en-GB" sz="1800" i="1" dirty="0">
                <a:solidFill>
                  <a:schemeClr val="tx2">
                    <a:lumMod val="60000"/>
                    <a:lumOff val="40000"/>
                  </a:schemeClr>
                </a:solidFill>
                <a:latin typeface="Cambria" panose="02040503050406030204" pitchFamily="18" charset="0"/>
              </a:rPr>
              <a:t>The Corpus of Written British Creole: a User’s Guide</a:t>
            </a:r>
            <a:r>
              <a:rPr lang="en-GB" sz="1800" dirty="0">
                <a:solidFill>
                  <a:schemeClr val="tx2">
                    <a:lumMod val="60000"/>
                    <a:lumOff val="40000"/>
                  </a:schemeClr>
                </a:solidFill>
                <a:latin typeface="Cambria" panose="02040503050406030204" pitchFamily="18" charset="0"/>
              </a:rPr>
              <a:t> </a:t>
            </a:r>
          </a:p>
          <a:p>
            <a:pPr marL="0" indent="0">
              <a:buNone/>
            </a:pPr>
            <a:r>
              <a:rPr lang="en-GB" sz="1800" dirty="0">
                <a:solidFill>
                  <a:schemeClr val="tx2">
                    <a:lumMod val="60000"/>
                    <a:lumOff val="40000"/>
                  </a:schemeClr>
                </a:solidFill>
                <a:uFillTx/>
                <a:latin typeface="Cambria" panose="02040503050406030204" pitchFamily="18" charset="0"/>
              </a:rPr>
              <a:t>Simons, Gary F. and Charles D. </a:t>
            </a:r>
            <a:r>
              <a:rPr lang="en-GB" sz="1800" dirty="0" err="1">
                <a:solidFill>
                  <a:schemeClr val="tx2">
                    <a:lumMod val="60000"/>
                    <a:lumOff val="40000"/>
                  </a:schemeClr>
                </a:solidFill>
                <a:uFillTx/>
                <a:latin typeface="Cambria" panose="02040503050406030204" pitchFamily="18" charset="0"/>
              </a:rPr>
              <a:t>Fennig</a:t>
            </a:r>
            <a:r>
              <a:rPr lang="en-GB" sz="1800" dirty="0">
                <a:solidFill>
                  <a:schemeClr val="tx2">
                    <a:lumMod val="60000"/>
                    <a:lumOff val="40000"/>
                  </a:schemeClr>
                </a:solidFill>
                <a:uFillTx/>
                <a:latin typeface="Cambria" panose="02040503050406030204" pitchFamily="18" charset="0"/>
              </a:rPr>
              <a:t> (eds.). 2017. </a:t>
            </a:r>
            <a:r>
              <a:rPr lang="en-GB" sz="1800" i="1" dirty="0" err="1">
                <a:solidFill>
                  <a:schemeClr val="tx2">
                    <a:lumMod val="60000"/>
                    <a:lumOff val="40000"/>
                  </a:schemeClr>
                </a:solidFill>
                <a:uFillTx/>
                <a:latin typeface="Cambria" panose="02040503050406030204" pitchFamily="18" charset="0"/>
              </a:rPr>
              <a:t>Ethnologue</a:t>
            </a:r>
            <a:r>
              <a:rPr lang="en-GB" sz="1800" i="1" dirty="0">
                <a:solidFill>
                  <a:schemeClr val="tx2">
                    <a:lumMod val="60000"/>
                    <a:lumOff val="40000"/>
                  </a:schemeClr>
                </a:solidFill>
                <a:uFillTx/>
                <a:latin typeface="Cambria" panose="02040503050406030204" pitchFamily="18" charset="0"/>
              </a:rPr>
              <a:t>: languages of the world</a:t>
            </a:r>
            <a:r>
              <a:rPr lang="en-GB" sz="1800" dirty="0">
                <a:solidFill>
                  <a:schemeClr val="tx2">
                    <a:lumMod val="60000"/>
                    <a:lumOff val="40000"/>
                  </a:schemeClr>
                </a:solidFill>
                <a:uFillTx/>
                <a:latin typeface="Cambria" panose="02040503050406030204" pitchFamily="18" charset="0"/>
              </a:rPr>
              <a:t>. 20</a:t>
            </a:r>
            <a:r>
              <a:rPr lang="en-GB" sz="1800" baseline="30000" dirty="0">
                <a:solidFill>
                  <a:schemeClr val="tx2">
                    <a:lumMod val="60000"/>
                    <a:lumOff val="40000"/>
                  </a:schemeClr>
                </a:solidFill>
                <a:uFillTx/>
                <a:latin typeface="Cambria" panose="02040503050406030204" pitchFamily="18" charset="0"/>
              </a:rPr>
              <a:t>th</a:t>
            </a:r>
            <a:r>
              <a:rPr lang="en-GB" sz="1800" dirty="0">
                <a:solidFill>
                  <a:schemeClr val="tx2">
                    <a:lumMod val="60000"/>
                    <a:lumOff val="40000"/>
                  </a:schemeClr>
                </a:solidFill>
                <a:uFillTx/>
                <a:latin typeface="Cambria" panose="02040503050406030204" pitchFamily="18" charset="0"/>
              </a:rPr>
              <a:t> edition. Dallas, Texas: SIL International. Online version: </a:t>
            </a:r>
            <a:r>
              <a:rPr lang="en-GB" sz="1800" u="sng" dirty="0">
                <a:solidFill>
                  <a:schemeClr val="tx2">
                    <a:lumMod val="60000"/>
                    <a:lumOff val="40000"/>
                  </a:schemeClr>
                </a:solidFill>
                <a:uFillTx/>
                <a:latin typeface="Cambria" panose="02040503050406030204" pitchFamily="18" charset="0"/>
                <a:hlinkClick r:id="rId3"/>
              </a:rPr>
              <a:t>http://www.ethnologue.com</a:t>
            </a:r>
            <a:r>
              <a:rPr lang="en-GB" sz="1800" dirty="0">
                <a:solidFill>
                  <a:schemeClr val="tx2">
                    <a:lumMod val="60000"/>
                    <a:lumOff val="40000"/>
                  </a:schemeClr>
                </a:solidFill>
                <a:uFillTx/>
                <a:latin typeface="Cambria" panose="02040503050406030204" pitchFamily="18" charset="0"/>
              </a:rPr>
              <a:t>.</a:t>
            </a:r>
          </a:p>
          <a:p>
            <a:pPr marL="0" indent="0">
              <a:spcBef>
                <a:spcPts val="0"/>
              </a:spcBef>
              <a:buNone/>
              <a:defRPr/>
            </a:pPr>
            <a:r>
              <a:rPr lang="en-GB" sz="1800" dirty="0" err="1">
                <a:solidFill>
                  <a:schemeClr val="tx2">
                    <a:lumMod val="60000"/>
                    <a:lumOff val="40000"/>
                  </a:schemeClr>
                </a:solidFill>
                <a:latin typeface="Cambria" panose="02040503050406030204" pitchFamily="18" charset="0"/>
              </a:rPr>
              <a:t>Tiomajou</a:t>
            </a:r>
            <a:r>
              <a:rPr lang="en-GB" sz="1800" dirty="0">
                <a:solidFill>
                  <a:schemeClr val="tx2">
                    <a:lumMod val="60000"/>
                    <a:lumOff val="40000"/>
                  </a:schemeClr>
                </a:solidFill>
                <a:latin typeface="Cambria" panose="02040503050406030204" pitchFamily="18" charset="0"/>
              </a:rPr>
              <a:t>, David. 1993. Designing the corpus of Cameroon English. </a:t>
            </a:r>
            <a:r>
              <a:rPr lang="en-GB" sz="1800" i="1" dirty="0">
                <a:solidFill>
                  <a:schemeClr val="tx2">
                    <a:lumMod val="60000"/>
                    <a:lumOff val="40000"/>
                  </a:schemeClr>
                </a:solidFill>
                <a:latin typeface="Cambria" panose="02040503050406030204" pitchFamily="18" charset="0"/>
              </a:rPr>
              <a:t>ICAME Journal </a:t>
            </a:r>
            <a:r>
              <a:rPr lang="en-GB" sz="1800" dirty="0">
                <a:solidFill>
                  <a:schemeClr val="tx2">
                    <a:lumMod val="60000"/>
                    <a:lumOff val="40000"/>
                  </a:schemeClr>
                </a:solidFill>
                <a:latin typeface="Cambria" panose="02040503050406030204" pitchFamily="18" charset="0"/>
              </a:rPr>
              <a:t>17. 119–124.</a:t>
            </a:r>
          </a:p>
          <a:p>
            <a:pPr marL="0" lvl="0" indent="0">
              <a:spcBef>
                <a:spcPts val="0"/>
              </a:spcBef>
              <a:buNone/>
              <a:defRPr/>
            </a:pPr>
            <a:r>
              <a:rPr lang="en-GB" sz="1800" dirty="0" err="1">
                <a:solidFill>
                  <a:schemeClr val="tx2">
                    <a:lumMod val="60000"/>
                    <a:lumOff val="40000"/>
                  </a:schemeClr>
                </a:solidFill>
                <a:latin typeface="Cambria" panose="02040503050406030204" pitchFamily="18" charset="0"/>
              </a:rPr>
              <a:t>Wunder</a:t>
            </a:r>
            <a:r>
              <a:rPr lang="en-GB" sz="1800" dirty="0">
                <a:solidFill>
                  <a:schemeClr val="tx2">
                    <a:lumMod val="60000"/>
                    <a:lumOff val="40000"/>
                  </a:schemeClr>
                </a:solidFill>
                <a:latin typeface="Cambria" panose="02040503050406030204" pitchFamily="18" charset="0"/>
              </a:rPr>
              <a:t>, Eva-Maria, </a:t>
            </a:r>
            <a:r>
              <a:rPr lang="en-GB" sz="1800" dirty="0" err="1">
                <a:solidFill>
                  <a:schemeClr val="tx2">
                    <a:lumMod val="60000"/>
                    <a:lumOff val="40000"/>
                  </a:schemeClr>
                </a:solidFill>
                <a:latin typeface="Cambria" panose="02040503050406030204" pitchFamily="18" charset="0"/>
              </a:rPr>
              <a:t>Voormann</a:t>
            </a:r>
            <a:r>
              <a:rPr lang="en-GB" sz="1800" dirty="0">
                <a:solidFill>
                  <a:schemeClr val="tx2">
                    <a:lumMod val="60000"/>
                    <a:lumOff val="40000"/>
                  </a:schemeClr>
                </a:solidFill>
                <a:latin typeface="Cambria" panose="02040503050406030204" pitchFamily="18" charset="0"/>
              </a:rPr>
              <a:t>, Holger and Gut, Ulrike. (2010). The ICE Nigeria corpus project: Creating an open, rich and accurate corpus. </a:t>
            </a:r>
            <a:r>
              <a:rPr lang="en-GB" sz="1800" i="1" dirty="0">
                <a:solidFill>
                  <a:schemeClr val="tx2">
                    <a:lumMod val="60000"/>
                    <a:lumOff val="40000"/>
                  </a:schemeClr>
                </a:solidFill>
                <a:latin typeface="Cambria" panose="02040503050406030204" pitchFamily="18" charset="0"/>
              </a:rPr>
              <a:t>ICAME Journal </a:t>
            </a:r>
            <a:r>
              <a:rPr lang="en-GB" sz="1800" dirty="0">
                <a:solidFill>
                  <a:schemeClr val="tx2">
                    <a:lumMod val="60000"/>
                    <a:lumOff val="40000"/>
                  </a:schemeClr>
                </a:solidFill>
                <a:latin typeface="Cambria" panose="02040503050406030204" pitchFamily="18" charset="0"/>
              </a:rPr>
              <a:t>34, 78-88. </a:t>
            </a:r>
          </a:p>
          <a:p>
            <a:pPr marL="0" indent="0">
              <a:buNone/>
            </a:pPr>
            <a:endParaRPr lang="en-GB" sz="1800" dirty="0">
              <a:solidFill>
                <a:schemeClr val="tx2">
                  <a:lumMod val="60000"/>
                  <a:lumOff val="40000"/>
                </a:schemeClr>
              </a:solidFill>
              <a:uFillTx/>
              <a:latin typeface="Cambria" panose="02040503050406030204" pitchFamily="18" charset="0"/>
            </a:endParaRPr>
          </a:p>
        </p:txBody>
      </p:sp>
    </p:spTree>
    <p:extLst>
      <p:ext uri="{BB962C8B-B14F-4D97-AF65-F5344CB8AC3E}">
        <p14:creationId xmlns:p14="http://schemas.microsoft.com/office/powerpoint/2010/main" val="255963893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xecutive">
  <a:themeElements>
    <a:clrScheme name="Executive">
      <a:dk1>
        <a:srgbClr val="000000"/>
      </a:dk1>
      <a:lt1>
        <a:srgbClr val="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spDef>
      <a:spPr/>
      <a:bodyPr/>
      <a:lstStyle/>
      <a:style>
        <a:lnRef idx="1">
          <a:schemeClr val="accent1"/>
        </a:lnRef>
        <a:fillRef idx="1">
          <a:schemeClr val="accent1"/>
        </a:fillRef>
        <a:effectRef idx="1">
          <a:schemeClr val="accent1"/>
        </a:effectRef>
        <a:fontRef idx="minor">
          <a:schemeClr val="lt1"/>
        </a:fontRef>
      </a:style>
    </a:spDef>
    <a:lnDef>
      <a:spPr/>
      <a:bodyPr/>
      <a:lstStyle/>
      <a:style>
        <a:lnRef idx="1">
          <a:schemeClr val="accent1"/>
        </a:lnRef>
        <a:fillRef idx="0">
          <a:schemeClr val="accent1"/>
        </a:fillRef>
        <a:effectRef idx="1">
          <a:schemeClr val="accent1"/>
        </a:effectRef>
        <a:fontRef idx="minor">
          <a:schemeClr val="tx1"/>
        </a:fontRef>
      </a:style>
    </a:lnDef>
    <a:txDef>
      <a:spPr/>
      <a:bodyPr/>
      <a:lstStyle/>
    </a:txDef>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a:lstStyle/>
      <a:style>
        <a:lnRef idx="1">
          <a:schemeClr val="accent1"/>
        </a:lnRef>
        <a:fillRef idx="1">
          <a:schemeClr val="accent1"/>
        </a:fillRef>
        <a:effectRef idx="1">
          <a:schemeClr val="accent1"/>
        </a:effectRef>
        <a:fontRef idx="minor">
          <a:schemeClr val="lt1"/>
        </a:fontRef>
      </a:style>
    </a:spDef>
    <a:lnDef>
      <a:spPr/>
      <a:bodyPr/>
      <a:lstStyle/>
      <a:style>
        <a:lnRef idx="1">
          <a:schemeClr val="accent1"/>
        </a:lnRef>
        <a:fillRef idx="0">
          <a:schemeClr val="accent1"/>
        </a:fillRef>
        <a:effectRef idx="1">
          <a:schemeClr val="accent1"/>
        </a:effectRef>
        <a:fontRef idx="minor">
          <a:schemeClr val="tx1"/>
        </a:fontRef>
      </a:style>
    </a:lnDef>
    <a:txDef>
      <a:spPr/>
      <a:bodyPr/>
      <a:lstStyle/>
    </a:txDef>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a:lstStyle/>
      <a:style>
        <a:lnRef idx="1">
          <a:schemeClr val="accent1"/>
        </a:lnRef>
        <a:fillRef idx="1">
          <a:schemeClr val="accent1"/>
        </a:fillRef>
        <a:effectRef idx="1">
          <a:schemeClr val="accent1"/>
        </a:effectRef>
        <a:fontRef idx="minor">
          <a:schemeClr val="lt1"/>
        </a:fontRef>
      </a:style>
    </a:spDef>
    <a:lnDef>
      <a:spPr/>
      <a:bodyPr/>
      <a:lstStyle/>
      <a:style>
        <a:lnRef idx="1">
          <a:schemeClr val="accent1"/>
        </a:lnRef>
        <a:fillRef idx="0">
          <a:schemeClr val="accent1"/>
        </a:fillRef>
        <a:effectRef idx="1">
          <a:schemeClr val="accent1"/>
        </a:effectRef>
        <a:fontRef idx="minor">
          <a:schemeClr val="tx1"/>
        </a:fontRef>
      </a:style>
    </a:lnDef>
    <a:txDef>
      <a:spPr/>
      <a:bodyPr/>
      <a:lstStyle/>
    </a:txDef>
  </a:objectDefaults>
  <a:extraClrSchemeLst/>
</a:theme>
</file>

<file path=docProps/app.xml><?xml version="1.0" encoding="utf-8"?>
<Properties xmlns="http://schemas.openxmlformats.org/officeDocument/2006/extended-properties" xmlns:vt="http://schemas.openxmlformats.org/officeDocument/2006/docPropsVTypes">
  <Template/>
  <TotalTime>4794</TotalTime>
  <Words>3240</Words>
  <Application>Microsoft Office PowerPoint</Application>
  <PresentationFormat>On-screen Show (4:3)</PresentationFormat>
  <Paragraphs>386</Paragraphs>
  <Slides>30</Slides>
  <Notes>29</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30</vt:i4>
      </vt:variant>
    </vt:vector>
  </HeadingPairs>
  <TitlesOfParts>
    <vt:vector size="37" baseType="lpstr">
      <vt:lpstr>Arial</vt:lpstr>
      <vt:lpstr>Calibri</vt:lpstr>
      <vt:lpstr>Cambria</vt:lpstr>
      <vt:lpstr>Century Gothic</vt:lpstr>
      <vt:lpstr>Courier New</vt:lpstr>
      <vt:lpstr>Palatino Linotype</vt:lpstr>
      <vt:lpstr>Executive</vt:lpstr>
      <vt:lpstr>A spoken corpus of Cameroon Pidgin English: Compilation, applications and next steps</vt:lpstr>
      <vt:lpstr>Outline</vt:lpstr>
      <vt:lpstr>About the language</vt:lpstr>
      <vt:lpstr>Research context (datasets)</vt:lpstr>
      <vt:lpstr>Objectives &amp; research team </vt:lpstr>
      <vt:lpstr>Pre-pilot corpus</vt:lpstr>
      <vt:lpstr>Pilot corpus</vt:lpstr>
      <vt:lpstr>PowerPoint Presentation</vt:lpstr>
      <vt:lpstr>Pilot corpus: Mark-up and tagging</vt:lpstr>
      <vt:lpstr>Pilot corpus: Mark-up and tagging</vt:lpstr>
      <vt:lpstr>Pilot corpus: Metadata</vt:lpstr>
      <vt:lpstr>PowerPoint Presentation</vt:lpstr>
      <vt:lpstr>Case studies: Working with small data</vt:lpstr>
      <vt:lpstr>Grammatical constructions: na copula/focus particle</vt:lpstr>
      <vt:lpstr>Grammatical constructions: na copula/focus particle</vt:lpstr>
      <vt:lpstr>Grammatical constructions: na copula/focus particle</vt:lpstr>
      <vt:lpstr>Grammatical constructions: na copula/focus particle</vt:lpstr>
      <vt:lpstr>Grammatical constructions: GIVE ditransitives</vt:lpstr>
      <vt:lpstr>Grammatical constructions: GIVE ditransitives</vt:lpstr>
      <vt:lpstr>Lexis: most frequent word/tag queries (CPE)</vt:lpstr>
      <vt:lpstr>Lexis: most frequent word queries  (CPE, CCE, ICE-NIGERIA)</vt:lpstr>
      <vt:lpstr>Codeswitching</vt:lpstr>
      <vt:lpstr>Codeswitching by sociolinguistic variable</vt:lpstr>
      <vt:lpstr>Language use: Social meanings</vt:lpstr>
      <vt:lpstr>Language use: Social meanings</vt:lpstr>
      <vt:lpstr>Next steps</vt:lpstr>
      <vt:lpstr>Thank you</vt:lpstr>
      <vt:lpstr>References</vt:lpstr>
      <vt:lpstr>References</vt:lpstr>
      <vt:lpstr>References</vt:lpstr>
    </vt:vector>
  </TitlesOfParts>
  <Company>University of Sussex</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Spoken Corpus of Cameroon Pidgin English</dc:title>
  <dc:creator>Melanie Green;Gabriel Ozon</dc:creator>
  <cp:lastModifiedBy>Gabriel</cp:lastModifiedBy>
  <cp:revision>387</cp:revision>
  <cp:lastPrinted>2019-01-19T08:38:56Z</cp:lastPrinted>
  <dcterms:created xsi:type="dcterms:W3CDTF">2014-08-19T12:45:46Z</dcterms:created>
  <dcterms:modified xsi:type="dcterms:W3CDTF">2019-01-19T08:39:07Z</dcterms:modified>
</cp:coreProperties>
</file>